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8" r:id="rId3"/>
    <p:sldId id="319" r:id="rId4"/>
    <p:sldId id="266" r:id="rId5"/>
    <p:sldId id="267" r:id="rId6"/>
    <p:sldId id="299" r:id="rId7"/>
    <p:sldId id="286" r:id="rId8"/>
    <p:sldId id="287" r:id="rId9"/>
    <p:sldId id="269" r:id="rId10"/>
    <p:sldId id="271" r:id="rId11"/>
    <p:sldId id="321" r:id="rId12"/>
    <p:sldId id="290" r:id="rId13"/>
    <p:sldId id="272" r:id="rId14"/>
    <p:sldId id="297" r:id="rId15"/>
    <p:sldId id="291" r:id="rId16"/>
    <p:sldId id="317" r:id="rId17"/>
    <p:sldId id="315" r:id="rId18"/>
    <p:sldId id="316" r:id="rId19"/>
    <p:sldId id="314" r:id="rId20"/>
    <p:sldId id="318" r:id="rId21"/>
    <p:sldId id="270" r:id="rId22"/>
    <p:sldId id="273" r:id="rId23"/>
    <p:sldId id="320" r:id="rId24"/>
    <p:sldId id="300" r:id="rId25"/>
    <p:sldId id="296" r:id="rId26"/>
    <p:sldId id="283" r:id="rId27"/>
    <p:sldId id="262" r:id="rId28"/>
    <p:sldId id="284" r:id="rId29"/>
    <p:sldId id="293" r:id="rId30"/>
    <p:sldId id="298" r:id="rId31"/>
    <p:sldId id="322" r:id="rId32"/>
    <p:sldId id="323" r:id="rId33"/>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90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6" autoAdjust="0"/>
    <p:restoredTop sz="94391" autoAdjust="0"/>
  </p:normalViewPr>
  <p:slideViewPr>
    <p:cSldViewPr>
      <p:cViewPr varScale="1">
        <p:scale>
          <a:sx n="52" d="100"/>
          <a:sy n="52" d="100"/>
        </p:scale>
        <p:origin x="840" y="58"/>
      </p:cViewPr>
      <p:guideLst>
        <p:guide orient="horz" pos="290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B5405D-79A8-4D02-B3A4-4DEEE0A15196}" type="doc">
      <dgm:prSet loTypeId="urn:microsoft.com/office/officeart/2005/8/layout/process1" loCatId="process" qsTypeId="urn:microsoft.com/office/officeart/2005/8/quickstyle/simple1#1" qsCatId="simple" csTypeId="urn:microsoft.com/office/officeart/2005/8/colors/accent1_2#1" csCatId="accent1" phldr="1"/>
      <dgm:spPr/>
    </dgm:pt>
    <dgm:pt modelId="{DF58FF88-B667-49DD-A36E-80976A610F65}">
      <dgm:prSet phldrT="[Text]"/>
      <dgm:spPr>
        <a:noFill/>
        <a:ln>
          <a:solidFill>
            <a:schemeClr val="tx1"/>
          </a:solidFill>
        </a:ln>
      </dgm:spPr>
      <dgm:t>
        <a:bodyPr/>
        <a:lstStyle/>
        <a:p>
          <a:r>
            <a:rPr lang="en-US" dirty="0">
              <a:solidFill>
                <a:schemeClr val="tx1"/>
              </a:solidFill>
            </a:rPr>
            <a:t>Visual Extractor</a:t>
          </a:r>
        </a:p>
      </dgm:t>
    </dgm:pt>
    <dgm:pt modelId="{6A9FEB82-9894-45EC-860B-6DE6C7E44306}" type="parTrans" cxnId="{AFD6026D-1D83-4816-832E-BE9D77336B41}">
      <dgm:prSet/>
      <dgm:spPr/>
      <dgm:t>
        <a:bodyPr/>
        <a:lstStyle/>
        <a:p>
          <a:endParaRPr lang="en-US"/>
        </a:p>
      </dgm:t>
    </dgm:pt>
    <dgm:pt modelId="{A7892E4E-D1D5-4B1C-B2A5-19F1F36B3B44}" type="sibTrans" cxnId="{AFD6026D-1D83-4816-832E-BE9D77336B41}">
      <dgm:prSet/>
      <dgm:spPr/>
      <dgm:t>
        <a:bodyPr/>
        <a:lstStyle/>
        <a:p>
          <a:endParaRPr lang="en-US"/>
        </a:p>
      </dgm:t>
    </dgm:pt>
    <dgm:pt modelId="{16E09950-58CA-41D7-9559-7D2E04CB23FB}">
      <dgm:prSet phldrT="[Text]"/>
      <dgm:spPr>
        <a:noFill/>
        <a:ln>
          <a:solidFill>
            <a:schemeClr val="tx1"/>
          </a:solidFill>
        </a:ln>
      </dgm:spPr>
      <dgm:t>
        <a:bodyPr/>
        <a:lstStyle/>
        <a:p>
          <a:r>
            <a:rPr lang="en-US" dirty="0">
              <a:solidFill>
                <a:schemeClr val="tx1"/>
              </a:solidFill>
            </a:rPr>
            <a:t>Encoder</a:t>
          </a:r>
        </a:p>
      </dgm:t>
    </dgm:pt>
    <dgm:pt modelId="{FACEDC5E-044A-40CC-9F55-D9B14DE7BA9E}" type="parTrans" cxnId="{5BDF811E-B950-47FA-A827-D6BB70529EF5}">
      <dgm:prSet/>
      <dgm:spPr/>
      <dgm:t>
        <a:bodyPr/>
        <a:lstStyle/>
        <a:p>
          <a:endParaRPr lang="en-US"/>
        </a:p>
      </dgm:t>
    </dgm:pt>
    <dgm:pt modelId="{7ABFD866-B1CE-4C44-BA33-7E106ED7DEA6}" type="sibTrans" cxnId="{5BDF811E-B950-47FA-A827-D6BB70529EF5}">
      <dgm:prSet/>
      <dgm:spPr/>
      <dgm:t>
        <a:bodyPr/>
        <a:lstStyle/>
        <a:p>
          <a:endParaRPr lang="en-US"/>
        </a:p>
      </dgm:t>
    </dgm:pt>
    <dgm:pt modelId="{B19C9A45-D996-4DCC-9158-B5FCAA335668}">
      <dgm:prSet phldrT="[Text]"/>
      <dgm:spPr>
        <a:blipFill rotWithShape="0">
          <a:blip xmlns:r="http://schemas.openxmlformats.org/officeDocument/2006/relationships" r:embed="rId1"/>
          <a:stretch>
            <a:fillRect/>
          </a:stretch>
        </a:blipFill>
      </dgm:spPr>
      <dgm:t>
        <a:bodyPr/>
        <a:lstStyle/>
        <a:p>
          <a:endParaRPr lang="en-US" dirty="0"/>
        </a:p>
      </dgm:t>
    </dgm:pt>
    <dgm:pt modelId="{10BB2399-F2F9-4AAF-B37B-4F2D126DC473}" type="sibTrans" cxnId="{40E09908-3051-4224-9311-D1616CC5E047}">
      <dgm:prSet/>
      <dgm:spPr/>
      <dgm:t>
        <a:bodyPr/>
        <a:lstStyle/>
        <a:p>
          <a:endParaRPr lang="en-US"/>
        </a:p>
      </dgm:t>
    </dgm:pt>
    <dgm:pt modelId="{D3A8775E-A5CB-44CE-9273-57269ECE6A29}" type="parTrans" cxnId="{40E09908-3051-4224-9311-D1616CC5E047}">
      <dgm:prSet/>
      <dgm:spPr/>
      <dgm:t>
        <a:bodyPr/>
        <a:lstStyle/>
        <a:p>
          <a:endParaRPr lang="en-US"/>
        </a:p>
      </dgm:t>
    </dgm:pt>
    <dgm:pt modelId="{3A527670-B8DB-45D4-BB2A-E8D2D3211EC8}">
      <dgm:prSet/>
      <dgm:spPr>
        <a:noFill/>
        <a:ln>
          <a:solidFill>
            <a:schemeClr val="tx1"/>
          </a:solidFill>
        </a:ln>
      </dgm:spPr>
      <dgm:t>
        <a:bodyPr/>
        <a:lstStyle/>
        <a:p>
          <a:r>
            <a:rPr lang="en-US" dirty="0">
              <a:solidFill>
                <a:schemeClr val="tx1"/>
              </a:solidFill>
            </a:rPr>
            <a:t>Generated Report</a:t>
          </a:r>
        </a:p>
      </dgm:t>
    </dgm:pt>
    <dgm:pt modelId="{A3A8F2B5-C785-4A29-AD8B-0BBB814C92B2}" type="parTrans" cxnId="{44BAD34B-0E90-4B4A-95B6-8057D0D1CB29}">
      <dgm:prSet/>
      <dgm:spPr/>
      <dgm:t>
        <a:bodyPr/>
        <a:lstStyle/>
        <a:p>
          <a:endParaRPr lang="en-US"/>
        </a:p>
      </dgm:t>
    </dgm:pt>
    <dgm:pt modelId="{89970D8F-B3FF-4D9B-9E73-16DFA6563263}" type="sibTrans" cxnId="{44BAD34B-0E90-4B4A-95B6-8057D0D1CB29}">
      <dgm:prSet/>
      <dgm:spPr/>
      <dgm:t>
        <a:bodyPr/>
        <a:lstStyle/>
        <a:p>
          <a:endParaRPr lang="en-US"/>
        </a:p>
      </dgm:t>
    </dgm:pt>
    <dgm:pt modelId="{9D5EC6B1-104A-4342-A716-E19A13B7CF99}">
      <dgm:prSet phldrT="[Text]"/>
      <dgm:spPr>
        <a:noFill/>
        <a:ln>
          <a:solidFill>
            <a:schemeClr val="tx1"/>
          </a:solidFill>
        </a:ln>
      </dgm:spPr>
      <dgm:t>
        <a:bodyPr/>
        <a:lstStyle/>
        <a:p>
          <a:r>
            <a:rPr lang="en-US" dirty="0">
              <a:solidFill>
                <a:schemeClr val="tx1"/>
              </a:solidFill>
            </a:rPr>
            <a:t>Decoder</a:t>
          </a:r>
        </a:p>
      </dgm:t>
    </dgm:pt>
    <dgm:pt modelId="{A9F2971C-FDDF-45A1-88B4-E51F7E585D35}" type="sibTrans" cxnId="{2F96DC0B-E04A-4DD0-84B3-7567897E1BD1}">
      <dgm:prSet/>
      <dgm:spPr/>
      <dgm:t>
        <a:bodyPr/>
        <a:lstStyle/>
        <a:p>
          <a:endParaRPr lang="en-US"/>
        </a:p>
      </dgm:t>
    </dgm:pt>
    <dgm:pt modelId="{AA6A6286-640C-4256-A11D-4F4B556A4EAC}" type="parTrans" cxnId="{2F96DC0B-E04A-4DD0-84B3-7567897E1BD1}">
      <dgm:prSet/>
      <dgm:spPr/>
      <dgm:t>
        <a:bodyPr/>
        <a:lstStyle/>
        <a:p>
          <a:endParaRPr lang="en-US"/>
        </a:p>
      </dgm:t>
    </dgm:pt>
    <dgm:pt modelId="{D99D500B-6426-4E0B-8A75-B0963F1FEDED}">
      <dgm:prSet phldrT="[Text]"/>
      <dgm:spPr>
        <a:noFill/>
        <a:ln>
          <a:solidFill>
            <a:schemeClr val="tx1"/>
          </a:solidFill>
        </a:ln>
      </dgm:spPr>
      <dgm:t>
        <a:bodyPr/>
        <a:lstStyle/>
        <a:p>
          <a:r>
            <a:rPr lang="en-US" dirty="0">
              <a:solidFill>
                <a:schemeClr val="tx1"/>
              </a:solidFill>
            </a:rPr>
            <a:t>Relational Memory</a:t>
          </a:r>
        </a:p>
      </dgm:t>
    </dgm:pt>
    <dgm:pt modelId="{CB870262-E43C-48A9-BEC5-75A58384A3DF}" type="sibTrans" cxnId="{60E1FBDE-E77B-4CB1-AD39-36E41F128BD1}">
      <dgm:prSet/>
      <dgm:spPr/>
      <dgm:t>
        <a:bodyPr/>
        <a:lstStyle/>
        <a:p>
          <a:endParaRPr lang="en-US"/>
        </a:p>
      </dgm:t>
    </dgm:pt>
    <dgm:pt modelId="{DC5D5B09-6F05-4C65-84B7-5EC47534B270}" type="parTrans" cxnId="{60E1FBDE-E77B-4CB1-AD39-36E41F128BD1}">
      <dgm:prSet/>
      <dgm:spPr/>
      <dgm:t>
        <a:bodyPr/>
        <a:lstStyle/>
        <a:p>
          <a:endParaRPr lang="en-US"/>
        </a:p>
      </dgm:t>
    </dgm:pt>
    <dgm:pt modelId="{A3879105-ABE7-4DF0-8512-B43ADC3AD325}">
      <dgm:prSet phldrT="[Text]"/>
      <dgm:spPr>
        <a:noFill/>
        <a:ln>
          <a:solidFill>
            <a:schemeClr val="tx1"/>
          </a:solidFill>
        </a:ln>
      </dgm:spPr>
      <dgm:t>
        <a:bodyPr/>
        <a:lstStyle/>
        <a:p>
          <a:pPr algn="l"/>
          <a:r>
            <a:rPr lang="en-US" dirty="0">
              <a:solidFill>
                <a:schemeClr val="tx1"/>
              </a:solidFill>
            </a:rPr>
            <a:t>Ground-truth: In comparison with study of there is again enlargement of the cardiac silhouette with a pacer device in place. No definite vascular congestion raising the possibility of underlying cardiomyopathy or pleural effusion. No acute focal pneumonia. The right </a:t>
          </a:r>
          <a:r>
            <a:rPr lang="en-US" dirty="0" err="1">
              <a:solidFill>
                <a:schemeClr val="tx1"/>
              </a:solidFill>
            </a:rPr>
            <a:t>picc</a:t>
          </a:r>
          <a:r>
            <a:rPr lang="en-US" dirty="0">
              <a:solidFill>
                <a:schemeClr val="tx1"/>
              </a:solidFill>
            </a:rPr>
            <a:t> line has been removed.</a:t>
          </a:r>
        </a:p>
      </dgm:t>
    </dgm:pt>
    <dgm:pt modelId="{55520477-2AB5-43AC-833D-6601E7CC832C}" type="sibTrans" cxnId="{53BE7C77-B440-45AF-B14A-5E8F5A0C5D25}">
      <dgm:prSet/>
      <dgm:spPr/>
      <dgm:t>
        <a:bodyPr/>
        <a:lstStyle/>
        <a:p>
          <a:endParaRPr lang="en-US"/>
        </a:p>
      </dgm:t>
    </dgm:pt>
    <dgm:pt modelId="{BDD3B02F-0C84-4C00-9E53-BD9C1A9D2A89}" type="parTrans" cxnId="{53BE7C77-B440-45AF-B14A-5E8F5A0C5D25}">
      <dgm:prSet/>
      <dgm:spPr/>
      <dgm:t>
        <a:bodyPr/>
        <a:lstStyle/>
        <a:p>
          <a:endParaRPr lang="en-US"/>
        </a:p>
      </dgm:t>
    </dgm:pt>
    <dgm:pt modelId="{E4561E2F-B1C4-467E-92D5-781504701282}" type="pres">
      <dgm:prSet presAssocID="{5CB5405D-79A8-4D02-B3A4-4DEEE0A15196}" presName="Name0" presStyleCnt="0">
        <dgm:presLayoutVars>
          <dgm:dir/>
          <dgm:resizeHandles val="exact"/>
        </dgm:presLayoutVars>
      </dgm:prSet>
      <dgm:spPr/>
    </dgm:pt>
    <dgm:pt modelId="{EA93BB87-9E77-439F-90D6-A38C4B8710B6}" type="pres">
      <dgm:prSet presAssocID="{B19C9A45-D996-4DCC-9158-B5FCAA335668}" presName="node" presStyleLbl="node1" presStyleIdx="0" presStyleCnt="7" custLinFactNeighborY="-73631">
        <dgm:presLayoutVars>
          <dgm:bulletEnabled val="1"/>
        </dgm:presLayoutVars>
      </dgm:prSet>
      <dgm:spPr/>
    </dgm:pt>
    <dgm:pt modelId="{8A4424B9-2A25-4450-BEE7-74080FE2BA06}" type="pres">
      <dgm:prSet presAssocID="{10BB2399-F2F9-4AAF-B37B-4F2D126DC473}" presName="sibTrans" presStyleLbl="sibTrans2D1" presStyleIdx="0" presStyleCnt="6"/>
      <dgm:spPr/>
    </dgm:pt>
    <dgm:pt modelId="{5E6C33A3-5918-4F51-840E-9558AB84A128}" type="pres">
      <dgm:prSet presAssocID="{10BB2399-F2F9-4AAF-B37B-4F2D126DC473}" presName="connectorText" presStyleLbl="sibTrans2D1" presStyleIdx="0" presStyleCnt="6"/>
      <dgm:spPr/>
    </dgm:pt>
    <dgm:pt modelId="{6C06A189-6D8B-458B-8D5D-507EEFA7581D}" type="pres">
      <dgm:prSet presAssocID="{DF58FF88-B667-49DD-A36E-80976A610F65}" presName="node" presStyleLbl="node1" presStyleIdx="1" presStyleCnt="7" custLinFactNeighborY="-73631">
        <dgm:presLayoutVars>
          <dgm:bulletEnabled val="1"/>
        </dgm:presLayoutVars>
      </dgm:prSet>
      <dgm:spPr/>
    </dgm:pt>
    <dgm:pt modelId="{5147E703-ADF7-4A3A-B325-5D456B2CB03C}" type="pres">
      <dgm:prSet presAssocID="{A7892E4E-D1D5-4B1C-B2A5-19F1F36B3B44}" presName="sibTrans" presStyleLbl="sibTrans2D1" presStyleIdx="1" presStyleCnt="6"/>
      <dgm:spPr/>
    </dgm:pt>
    <dgm:pt modelId="{0357E529-2BD3-4E51-926F-2408C2EB8029}" type="pres">
      <dgm:prSet presAssocID="{A7892E4E-D1D5-4B1C-B2A5-19F1F36B3B44}" presName="connectorText" presStyleLbl="sibTrans2D1" presStyleIdx="1" presStyleCnt="6"/>
      <dgm:spPr/>
    </dgm:pt>
    <dgm:pt modelId="{C30E010F-31BC-4870-8B91-D41715154114}" type="pres">
      <dgm:prSet presAssocID="{16E09950-58CA-41D7-9559-7D2E04CB23FB}" presName="node" presStyleLbl="node1" presStyleIdx="2" presStyleCnt="7" custLinFactNeighborY="-73631">
        <dgm:presLayoutVars>
          <dgm:bulletEnabled val="1"/>
        </dgm:presLayoutVars>
      </dgm:prSet>
      <dgm:spPr/>
    </dgm:pt>
    <dgm:pt modelId="{AE408F52-C1F7-4720-A613-5DA1A2EEB600}" type="pres">
      <dgm:prSet presAssocID="{7ABFD866-B1CE-4C44-BA33-7E106ED7DEA6}" presName="sibTrans" presStyleLbl="sibTrans2D1" presStyleIdx="2" presStyleCnt="6" custAng="1994341" custScaleX="61106" custLinFactY="86601" custLinFactNeighborX="2390" custLinFactNeighborY="100000"/>
      <dgm:spPr/>
    </dgm:pt>
    <dgm:pt modelId="{A45646E9-5D2F-4E8E-BB8F-F5F575AF3364}" type="pres">
      <dgm:prSet presAssocID="{7ABFD866-B1CE-4C44-BA33-7E106ED7DEA6}" presName="connectorText" presStyleLbl="sibTrans2D1" presStyleIdx="2" presStyleCnt="6"/>
      <dgm:spPr/>
    </dgm:pt>
    <dgm:pt modelId="{C26152A6-DD07-40FB-836E-143920BD9C53}" type="pres">
      <dgm:prSet presAssocID="{3A527670-B8DB-45D4-BB2A-E8D2D3211EC8}" presName="node" presStyleLbl="node1" presStyleIdx="3" presStyleCnt="7" custLinFactY="-100000" custLinFactNeighborX="12062" custLinFactNeighborY="-131817">
        <dgm:presLayoutVars>
          <dgm:bulletEnabled val="1"/>
        </dgm:presLayoutVars>
      </dgm:prSet>
      <dgm:spPr/>
    </dgm:pt>
    <dgm:pt modelId="{18A583B3-AE41-4D53-91E7-DC868EC7AAA0}" type="pres">
      <dgm:prSet presAssocID="{89970D8F-B3FF-4D9B-9E73-16DFA6563263}" presName="sibTrans" presStyleLbl="sibTrans2D1" presStyleIdx="3" presStyleCnt="6" custAng="10849499" custScaleX="114250"/>
      <dgm:spPr/>
    </dgm:pt>
    <dgm:pt modelId="{490E29A9-9FC1-4ADA-AE5E-A84682C7411D}" type="pres">
      <dgm:prSet presAssocID="{89970D8F-B3FF-4D9B-9E73-16DFA6563263}" presName="connectorText" presStyleLbl="sibTrans2D1" presStyleIdx="3" presStyleCnt="6"/>
      <dgm:spPr/>
    </dgm:pt>
    <dgm:pt modelId="{A26FEBB5-E157-46D2-A06F-AB1AB38A240B}" type="pres">
      <dgm:prSet presAssocID="{9D5EC6B1-104A-4342-A716-E19A13B7CF99}" presName="node" presStyleLbl="node1" presStyleIdx="4" presStyleCnt="7" custLinFactX="-93594" custLinFactNeighborX="-100000" custLinFactNeighborY="-73631">
        <dgm:presLayoutVars>
          <dgm:bulletEnabled val="1"/>
        </dgm:presLayoutVars>
      </dgm:prSet>
      <dgm:spPr/>
    </dgm:pt>
    <dgm:pt modelId="{717037C8-324F-49C8-AE46-8B58A44472E3}" type="pres">
      <dgm:prSet presAssocID="{A9F2971C-FDDF-45A1-88B4-E51F7E585D35}" presName="sibTrans" presStyleLbl="sibTrans2D1" presStyleIdx="4" presStyleCnt="6" custAng="10822189" custScaleX="98000"/>
      <dgm:spPr/>
    </dgm:pt>
    <dgm:pt modelId="{7BAB1649-D39E-4221-9CA9-60D6A7B68968}" type="pres">
      <dgm:prSet presAssocID="{A9F2971C-FDDF-45A1-88B4-E51F7E585D35}" presName="connectorText" presStyleLbl="sibTrans2D1" presStyleIdx="4" presStyleCnt="6"/>
      <dgm:spPr/>
    </dgm:pt>
    <dgm:pt modelId="{44CF2C69-E246-47D0-A767-C237B86AF8FA}" type="pres">
      <dgm:prSet presAssocID="{D99D500B-6426-4E0B-8A75-B0963F1FEDED}" presName="node" presStyleLbl="node1" presStyleIdx="5" presStyleCnt="7" custLinFactX="-192944" custLinFactNeighborX="-200000" custLinFactNeighborY="94210">
        <dgm:presLayoutVars>
          <dgm:bulletEnabled val="1"/>
        </dgm:presLayoutVars>
      </dgm:prSet>
      <dgm:spPr/>
    </dgm:pt>
    <dgm:pt modelId="{E0319707-5D8F-4147-A674-F244803F9F71}" type="pres">
      <dgm:prSet presAssocID="{CB870262-E43C-48A9-BEC5-75A58384A3DF}" presName="sibTrans" presStyleLbl="sibTrans2D1" presStyleIdx="5" presStyleCnt="6" custAng="10749923" custScaleX="98042"/>
      <dgm:spPr/>
    </dgm:pt>
    <dgm:pt modelId="{EF59D471-493C-4631-A302-1B2CB133048A}" type="pres">
      <dgm:prSet presAssocID="{CB870262-E43C-48A9-BEC5-75A58384A3DF}" presName="connectorText" presStyleLbl="sibTrans2D1" presStyleIdx="5" presStyleCnt="6"/>
      <dgm:spPr/>
    </dgm:pt>
    <dgm:pt modelId="{60A5601D-285B-4A7B-BC96-E158E987B89E}" type="pres">
      <dgm:prSet presAssocID="{A3879105-ABE7-4DF0-8512-B43ADC3AD325}" presName="node" presStyleLbl="node1" presStyleIdx="6" presStyleCnt="7" custScaleX="350252" custScaleY="148884" custLinFactX="-379353" custLinFactY="100000" custLinFactNeighborX="-400000" custLinFactNeighborY="186460">
        <dgm:presLayoutVars>
          <dgm:bulletEnabled val="1"/>
        </dgm:presLayoutVars>
      </dgm:prSet>
      <dgm:spPr/>
    </dgm:pt>
  </dgm:ptLst>
  <dgm:cxnLst>
    <dgm:cxn modelId="{228D8203-4119-480B-BBA6-48B5EA08E0F5}" type="presOf" srcId="{A3879105-ABE7-4DF0-8512-B43ADC3AD325}" destId="{60A5601D-285B-4A7B-BC96-E158E987B89E}" srcOrd="0" destOrd="0" presId="urn:microsoft.com/office/officeart/2005/8/layout/process1"/>
    <dgm:cxn modelId="{40E09908-3051-4224-9311-D1616CC5E047}" srcId="{5CB5405D-79A8-4D02-B3A4-4DEEE0A15196}" destId="{B19C9A45-D996-4DCC-9158-B5FCAA335668}" srcOrd="0" destOrd="0" parTransId="{D3A8775E-A5CB-44CE-9273-57269ECE6A29}" sibTransId="{10BB2399-F2F9-4AAF-B37B-4F2D126DC473}"/>
    <dgm:cxn modelId="{2F96DC0B-E04A-4DD0-84B3-7567897E1BD1}" srcId="{5CB5405D-79A8-4D02-B3A4-4DEEE0A15196}" destId="{9D5EC6B1-104A-4342-A716-E19A13B7CF99}" srcOrd="4" destOrd="0" parTransId="{AA6A6286-640C-4256-A11D-4F4B556A4EAC}" sibTransId="{A9F2971C-FDDF-45A1-88B4-E51F7E585D35}"/>
    <dgm:cxn modelId="{EB942019-ED5F-4560-A73F-C3C01EE5C0BB}" type="presOf" srcId="{10BB2399-F2F9-4AAF-B37B-4F2D126DC473}" destId="{5E6C33A3-5918-4F51-840E-9558AB84A128}" srcOrd="1" destOrd="0" presId="urn:microsoft.com/office/officeart/2005/8/layout/process1"/>
    <dgm:cxn modelId="{5BDF811E-B950-47FA-A827-D6BB70529EF5}" srcId="{5CB5405D-79A8-4D02-B3A4-4DEEE0A15196}" destId="{16E09950-58CA-41D7-9559-7D2E04CB23FB}" srcOrd="2" destOrd="0" parTransId="{FACEDC5E-044A-40CC-9F55-D9B14DE7BA9E}" sibTransId="{7ABFD866-B1CE-4C44-BA33-7E106ED7DEA6}"/>
    <dgm:cxn modelId="{3014C71E-7589-4FA5-B7DA-CFA4EA06D811}" type="presOf" srcId="{A9F2971C-FDDF-45A1-88B4-E51F7E585D35}" destId="{7BAB1649-D39E-4221-9CA9-60D6A7B68968}" srcOrd="1" destOrd="0" presId="urn:microsoft.com/office/officeart/2005/8/layout/process1"/>
    <dgm:cxn modelId="{CC3C4822-F24C-47BA-842D-FD12C6CC30F2}" type="presOf" srcId="{CB870262-E43C-48A9-BEC5-75A58384A3DF}" destId="{EF59D471-493C-4631-A302-1B2CB133048A}" srcOrd="1" destOrd="0" presId="urn:microsoft.com/office/officeart/2005/8/layout/process1"/>
    <dgm:cxn modelId="{3027322E-2893-4A97-8CB1-E75FC4D3B27B}" type="presOf" srcId="{89970D8F-B3FF-4D9B-9E73-16DFA6563263}" destId="{18A583B3-AE41-4D53-91E7-DC868EC7AAA0}" srcOrd="0" destOrd="0" presId="urn:microsoft.com/office/officeart/2005/8/layout/process1"/>
    <dgm:cxn modelId="{1D324E37-BB09-41C3-B10A-05312BBC27AE}" type="presOf" srcId="{CB870262-E43C-48A9-BEC5-75A58384A3DF}" destId="{E0319707-5D8F-4147-A674-F244803F9F71}" srcOrd="0" destOrd="0" presId="urn:microsoft.com/office/officeart/2005/8/layout/process1"/>
    <dgm:cxn modelId="{9911F437-AAD6-40F5-A4E3-13376C3189D9}" type="presOf" srcId="{16E09950-58CA-41D7-9559-7D2E04CB23FB}" destId="{C30E010F-31BC-4870-8B91-D41715154114}" srcOrd="0" destOrd="0" presId="urn:microsoft.com/office/officeart/2005/8/layout/process1"/>
    <dgm:cxn modelId="{90A54A61-4146-4EB6-825D-728F019286C9}" type="presOf" srcId="{7ABFD866-B1CE-4C44-BA33-7E106ED7DEA6}" destId="{AE408F52-C1F7-4720-A613-5DA1A2EEB600}" srcOrd="0" destOrd="0" presId="urn:microsoft.com/office/officeart/2005/8/layout/process1"/>
    <dgm:cxn modelId="{DA2B5E44-6E31-4835-898D-3D71CD7BF3DB}" type="presOf" srcId="{10BB2399-F2F9-4AAF-B37B-4F2D126DC473}" destId="{8A4424B9-2A25-4450-BEE7-74080FE2BA06}" srcOrd="0" destOrd="0" presId="urn:microsoft.com/office/officeart/2005/8/layout/process1"/>
    <dgm:cxn modelId="{44BAD34B-0E90-4B4A-95B6-8057D0D1CB29}" srcId="{5CB5405D-79A8-4D02-B3A4-4DEEE0A15196}" destId="{3A527670-B8DB-45D4-BB2A-E8D2D3211EC8}" srcOrd="3" destOrd="0" parTransId="{A3A8F2B5-C785-4A29-AD8B-0BBB814C92B2}" sibTransId="{89970D8F-B3FF-4D9B-9E73-16DFA6563263}"/>
    <dgm:cxn modelId="{AFD6026D-1D83-4816-832E-BE9D77336B41}" srcId="{5CB5405D-79A8-4D02-B3A4-4DEEE0A15196}" destId="{DF58FF88-B667-49DD-A36E-80976A610F65}" srcOrd="1" destOrd="0" parTransId="{6A9FEB82-9894-45EC-860B-6DE6C7E44306}" sibTransId="{A7892E4E-D1D5-4B1C-B2A5-19F1F36B3B44}"/>
    <dgm:cxn modelId="{F89A4476-B2C0-4DA9-A972-330D3E1C7424}" type="presOf" srcId="{A7892E4E-D1D5-4B1C-B2A5-19F1F36B3B44}" destId="{5147E703-ADF7-4A3A-B325-5D456B2CB03C}" srcOrd="0" destOrd="0" presId="urn:microsoft.com/office/officeart/2005/8/layout/process1"/>
    <dgm:cxn modelId="{53BE7C77-B440-45AF-B14A-5E8F5A0C5D25}" srcId="{5CB5405D-79A8-4D02-B3A4-4DEEE0A15196}" destId="{A3879105-ABE7-4DF0-8512-B43ADC3AD325}" srcOrd="6" destOrd="0" parTransId="{BDD3B02F-0C84-4C00-9E53-BD9C1A9D2A89}" sibTransId="{55520477-2AB5-43AC-833D-6601E7CC832C}"/>
    <dgm:cxn modelId="{84EDE88B-831A-4709-A938-29B536AD6038}" type="presOf" srcId="{3A527670-B8DB-45D4-BB2A-E8D2D3211EC8}" destId="{C26152A6-DD07-40FB-836E-143920BD9C53}" srcOrd="0" destOrd="0" presId="urn:microsoft.com/office/officeart/2005/8/layout/process1"/>
    <dgm:cxn modelId="{BA54B88F-E755-4C18-A632-A1E7D20FD9FF}" type="presOf" srcId="{DF58FF88-B667-49DD-A36E-80976A610F65}" destId="{6C06A189-6D8B-458B-8D5D-507EEFA7581D}" srcOrd="0" destOrd="0" presId="urn:microsoft.com/office/officeart/2005/8/layout/process1"/>
    <dgm:cxn modelId="{2D21D299-669A-42D1-8AA6-78DDEA39F747}" type="presOf" srcId="{D99D500B-6426-4E0B-8A75-B0963F1FEDED}" destId="{44CF2C69-E246-47D0-A767-C237B86AF8FA}" srcOrd="0" destOrd="0" presId="urn:microsoft.com/office/officeart/2005/8/layout/process1"/>
    <dgm:cxn modelId="{3C7C9EB3-0316-4366-947C-724B0125787D}" type="presOf" srcId="{7ABFD866-B1CE-4C44-BA33-7E106ED7DEA6}" destId="{A45646E9-5D2F-4E8E-BB8F-F5F575AF3364}" srcOrd="1" destOrd="0" presId="urn:microsoft.com/office/officeart/2005/8/layout/process1"/>
    <dgm:cxn modelId="{B2C279B9-7E38-4781-A3DA-6F54895F48EE}" type="presOf" srcId="{A9F2971C-FDDF-45A1-88B4-E51F7E585D35}" destId="{717037C8-324F-49C8-AE46-8B58A44472E3}" srcOrd="0" destOrd="0" presId="urn:microsoft.com/office/officeart/2005/8/layout/process1"/>
    <dgm:cxn modelId="{D4259CCB-27D1-4681-88B0-E343C1FE511A}" type="presOf" srcId="{9D5EC6B1-104A-4342-A716-E19A13B7CF99}" destId="{A26FEBB5-E157-46D2-A06F-AB1AB38A240B}" srcOrd="0" destOrd="0" presId="urn:microsoft.com/office/officeart/2005/8/layout/process1"/>
    <dgm:cxn modelId="{E02690DB-EA53-46D7-8EED-15CC34AE6FEB}" type="presOf" srcId="{5CB5405D-79A8-4D02-B3A4-4DEEE0A15196}" destId="{E4561E2F-B1C4-467E-92D5-781504701282}" srcOrd="0" destOrd="0" presId="urn:microsoft.com/office/officeart/2005/8/layout/process1"/>
    <dgm:cxn modelId="{FEF5DCDB-8787-4EBD-A59B-C8623C79605A}" type="presOf" srcId="{A7892E4E-D1D5-4B1C-B2A5-19F1F36B3B44}" destId="{0357E529-2BD3-4E51-926F-2408C2EB8029}" srcOrd="1" destOrd="0" presId="urn:microsoft.com/office/officeart/2005/8/layout/process1"/>
    <dgm:cxn modelId="{60E1FBDE-E77B-4CB1-AD39-36E41F128BD1}" srcId="{5CB5405D-79A8-4D02-B3A4-4DEEE0A15196}" destId="{D99D500B-6426-4E0B-8A75-B0963F1FEDED}" srcOrd="5" destOrd="0" parTransId="{DC5D5B09-6F05-4C65-84B7-5EC47534B270}" sibTransId="{CB870262-E43C-48A9-BEC5-75A58384A3DF}"/>
    <dgm:cxn modelId="{B1ACFFE4-08E8-4A7F-9A16-942FC245F62C}" type="presOf" srcId="{89970D8F-B3FF-4D9B-9E73-16DFA6563263}" destId="{490E29A9-9FC1-4ADA-AE5E-A84682C7411D}" srcOrd="1" destOrd="0" presId="urn:microsoft.com/office/officeart/2005/8/layout/process1"/>
    <dgm:cxn modelId="{980B02FE-7FD1-40E6-A524-E5E2E1888EF0}" type="presOf" srcId="{B19C9A45-D996-4DCC-9158-B5FCAA335668}" destId="{EA93BB87-9E77-439F-90D6-A38C4B8710B6}" srcOrd="0" destOrd="0" presId="urn:microsoft.com/office/officeart/2005/8/layout/process1"/>
    <dgm:cxn modelId="{B8E951BB-82B2-4549-89B0-847BD70822BF}" type="presParOf" srcId="{E4561E2F-B1C4-467E-92D5-781504701282}" destId="{EA93BB87-9E77-439F-90D6-A38C4B8710B6}" srcOrd="0" destOrd="0" presId="urn:microsoft.com/office/officeart/2005/8/layout/process1"/>
    <dgm:cxn modelId="{C6EAC24A-C7C6-4131-B7D8-6667D830AF50}" type="presParOf" srcId="{E4561E2F-B1C4-467E-92D5-781504701282}" destId="{8A4424B9-2A25-4450-BEE7-74080FE2BA06}" srcOrd="1" destOrd="0" presId="urn:microsoft.com/office/officeart/2005/8/layout/process1"/>
    <dgm:cxn modelId="{AFB373F4-4C6D-4703-BC73-359C4566EDCD}" type="presParOf" srcId="{8A4424B9-2A25-4450-BEE7-74080FE2BA06}" destId="{5E6C33A3-5918-4F51-840E-9558AB84A128}" srcOrd="0" destOrd="0" presId="urn:microsoft.com/office/officeart/2005/8/layout/process1"/>
    <dgm:cxn modelId="{5F9AF79D-1883-44F8-96B9-92904F1121B6}" type="presParOf" srcId="{E4561E2F-B1C4-467E-92D5-781504701282}" destId="{6C06A189-6D8B-458B-8D5D-507EEFA7581D}" srcOrd="2" destOrd="0" presId="urn:microsoft.com/office/officeart/2005/8/layout/process1"/>
    <dgm:cxn modelId="{EFB56F35-0F06-463B-9852-1ACB30691E88}" type="presParOf" srcId="{E4561E2F-B1C4-467E-92D5-781504701282}" destId="{5147E703-ADF7-4A3A-B325-5D456B2CB03C}" srcOrd="3" destOrd="0" presId="urn:microsoft.com/office/officeart/2005/8/layout/process1"/>
    <dgm:cxn modelId="{6C511655-1C65-403F-8923-0264E88CD249}" type="presParOf" srcId="{5147E703-ADF7-4A3A-B325-5D456B2CB03C}" destId="{0357E529-2BD3-4E51-926F-2408C2EB8029}" srcOrd="0" destOrd="0" presId="urn:microsoft.com/office/officeart/2005/8/layout/process1"/>
    <dgm:cxn modelId="{093E6D69-B134-4EA9-86C1-AD9CD81BE91B}" type="presParOf" srcId="{E4561E2F-B1C4-467E-92D5-781504701282}" destId="{C30E010F-31BC-4870-8B91-D41715154114}" srcOrd="4" destOrd="0" presId="urn:microsoft.com/office/officeart/2005/8/layout/process1"/>
    <dgm:cxn modelId="{A534CA79-DB5C-4754-A50E-D60DF781BF27}" type="presParOf" srcId="{E4561E2F-B1C4-467E-92D5-781504701282}" destId="{AE408F52-C1F7-4720-A613-5DA1A2EEB600}" srcOrd="5" destOrd="0" presId="urn:microsoft.com/office/officeart/2005/8/layout/process1"/>
    <dgm:cxn modelId="{44DD38D6-83F7-4323-BDAC-C91ED75077DC}" type="presParOf" srcId="{AE408F52-C1F7-4720-A613-5DA1A2EEB600}" destId="{A45646E9-5D2F-4E8E-BB8F-F5F575AF3364}" srcOrd="0" destOrd="0" presId="urn:microsoft.com/office/officeart/2005/8/layout/process1"/>
    <dgm:cxn modelId="{182B9702-34F9-486F-AFC9-AA6B706A452B}" type="presParOf" srcId="{E4561E2F-B1C4-467E-92D5-781504701282}" destId="{C26152A6-DD07-40FB-836E-143920BD9C53}" srcOrd="6" destOrd="0" presId="urn:microsoft.com/office/officeart/2005/8/layout/process1"/>
    <dgm:cxn modelId="{CA67CE1D-2981-44F3-81C7-4D0BEB548106}" type="presParOf" srcId="{E4561E2F-B1C4-467E-92D5-781504701282}" destId="{18A583B3-AE41-4D53-91E7-DC868EC7AAA0}" srcOrd="7" destOrd="0" presId="urn:microsoft.com/office/officeart/2005/8/layout/process1"/>
    <dgm:cxn modelId="{A499F45D-9506-47BE-B181-82754CF79747}" type="presParOf" srcId="{18A583B3-AE41-4D53-91E7-DC868EC7AAA0}" destId="{490E29A9-9FC1-4ADA-AE5E-A84682C7411D}" srcOrd="0" destOrd="0" presId="urn:microsoft.com/office/officeart/2005/8/layout/process1"/>
    <dgm:cxn modelId="{7BC09BBB-EE34-4728-9078-05C29B41DEC4}" type="presParOf" srcId="{E4561E2F-B1C4-467E-92D5-781504701282}" destId="{A26FEBB5-E157-46D2-A06F-AB1AB38A240B}" srcOrd="8" destOrd="0" presId="urn:microsoft.com/office/officeart/2005/8/layout/process1"/>
    <dgm:cxn modelId="{4DAC37A3-716A-4A43-9FF2-06BC5009023A}" type="presParOf" srcId="{E4561E2F-B1C4-467E-92D5-781504701282}" destId="{717037C8-324F-49C8-AE46-8B58A44472E3}" srcOrd="9" destOrd="0" presId="urn:microsoft.com/office/officeart/2005/8/layout/process1"/>
    <dgm:cxn modelId="{FF18BCFB-5C2E-4D6C-8CB2-02B9E4E4BA49}" type="presParOf" srcId="{717037C8-324F-49C8-AE46-8B58A44472E3}" destId="{7BAB1649-D39E-4221-9CA9-60D6A7B68968}" srcOrd="0" destOrd="0" presId="urn:microsoft.com/office/officeart/2005/8/layout/process1"/>
    <dgm:cxn modelId="{35E3B78A-D82F-4A3A-95F9-0FDC2963F019}" type="presParOf" srcId="{E4561E2F-B1C4-467E-92D5-781504701282}" destId="{44CF2C69-E246-47D0-A767-C237B86AF8FA}" srcOrd="10" destOrd="0" presId="urn:microsoft.com/office/officeart/2005/8/layout/process1"/>
    <dgm:cxn modelId="{6E02C10E-9F4E-49A7-A17C-DD386EE5DF81}" type="presParOf" srcId="{E4561E2F-B1C4-467E-92D5-781504701282}" destId="{E0319707-5D8F-4147-A674-F244803F9F71}" srcOrd="11" destOrd="0" presId="urn:microsoft.com/office/officeart/2005/8/layout/process1"/>
    <dgm:cxn modelId="{0D1F52C9-FF28-4D7C-A7C9-22D4C6ABD597}" type="presParOf" srcId="{E0319707-5D8F-4147-A674-F244803F9F71}" destId="{EF59D471-493C-4631-A302-1B2CB133048A}" srcOrd="0" destOrd="0" presId="urn:microsoft.com/office/officeart/2005/8/layout/process1"/>
    <dgm:cxn modelId="{37245DD2-7D61-45D8-B871-B597B770382E}" type="presParOf" srcId="{E4561E2F-B1C4-467E-92D5-781504701282}" destId="{60A5601D-285B-4A7B-BC96-E158E987B89E}"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3BB87-9E77-439F-90D6-A38C4B8710B6}">
      <dsp:nvSpPr>
        <dsp:cNvPr id="0" name=""/>
        <dsp:cNvSpPr/>
      </dsp:nvSpPr>
      <dsp:spPr>
        <a:xfrm>
          <a:off x="5133" y="3442149"/>
          <a:ext cx="2303859" cy="1382315"/>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45620" y="3482636"/>
        <a:ext cx="2222885" cy="1301341"/>
      </dsp:txXfrm>
    </dsp:sp>
    <dsp:sp modelId="{8A4424B9-2A25-4450-BEE7-74080FE2BA06}">
      <dsp:nvSpPr>
        <dsp:cNvPr id="0" name=""/>
        <dsp:cNvSpPr/>
      </dsp:nvSpPr>
      <dsp:spPr>
        <a:xfrm>
          <a:off x="2539379" y="3847629"/>
          <a:ext cx="488418" cy="5713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539379" y="3961900"/>
        <a:ext cx="341893" cy="342815"/>
      </dsp:txXfrm>
    </dsp:sp>
    <dsp:sp modelId="{6C06A189-6D8B-458B-8D5D-507EEFA7581D}">
      <dsp:nvSpPr>
        <dsp:cNvPr id="0" name=""/>
        <dsp:cNvSpPr/>
      </dsp:nvSpPr>
      <dsp:spPr>
        <a:xfrm>
          <a:off x="3230536" y="3442149"/>
          <a:ext cx="2303859" cy="1382315"/>
        </a:xfrm>
        <a:prstGeom prst="roundRect">
          <a:avLst>
            <a:gd name="adj" fmla="val 10000"/>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Visual Extractor</a:t>
          </a:r>
        </a:p>
      </dsp:txBody>
      <dsp:txXfrm>
        <a:off x="3271023" y="3482636"/>
        <a:ext cx="2222885" cy="1301341"/>
      </dsp:txXfrm>
    </dsp:sp>
    <dsp:sp modelId="{5147E703-ADF7-4A3A-B325-5D456B2CB03C}">
      <dsp:nvSpPr>
        <dsp:cNvPr id="0" name=""/>
        <dsp:cNvSpPr/>
      </dsp:nvSpPr>
      <dsp:spPr>
        <a:xfrm>
          <a:off x="5764782" y="3847629"/>
          <a:ext cx="488418" cy="5713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64782" y="3961900"/>
        <a:ext cx="341893" cy="342815"/>
      </dsp:txXfrm>
    </dsp:sp>
    <dsp:sp modelId="{C30E010F-31BC-4870-8B91-D41715154114}">
      <dsp:nvSpPr>
        <dsp:cNvPr id="0" name=""/>
        <dsp:cNvSpPr/>
      </dsp:nvSpPr>
      <dsp:spPr>
        <a:xfrm>
          <a:off x="6455940" y="3442149"/>
          <a:ext cx="2303859" cy="1382315"/>
        </a:xfrm>
        <a:prstGeom prst="roundRect">
          <a:avLst>
            <a:gd name="adj" fmla="val 10000"/>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Encoder</a:t>
          </a:r>
        </a:p>
      </dsp:txBody>
      <dsp:txXfrm>
        <a:off x="6496427" y="3482636"/>
        <a:ext cx="2222885" cy="1301341"/>
      </dsp:txXfrm>
    </dsp:sp>
    <dsp:sp modelId="{AE408F52-C1F7-4720-A613-5DA1A2EEB600}">
      <dsp:nvSpPr>
        <dsp:cNvPr id="0" name=""/>
        <dsp:cNvSpPr/>
      </dsp:nvSpPr>
      <dsp:spPr>
        <a:xfrm rot="21593432">
          <a:off x="9069161" y="3808407"/>
          <a:ext cx="473844" cy="5713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069161" y="3922814"/>
        <a:ext cx="331691" cy="342815"/>
      </dsp:txXfrm>
    </dsp:sp>
    <dsp:sp modelId="{C26152A6-DD07-40FB-836E-143920BD9C53}">
      <dsp:nvSpPr>
        <dsp:cNvPr id="0" name=""/>
        <dsp:cNvSpPr/>
      </dsp:nvSpPr>
      <dsp:spPr>
        <a:xfrm>
          <a:off x="9778635" y="1255520"/>
          <a:ext cx="2303859" cy="1382315"/>
        </a:xfrm>
        <a:prstGeom prst="roundRect">
          <a:avLst>
            <a:gd name="adj" fmla="val 10000"/>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Generated Report</a:t>
          </a:r>
        </a:p>
      </dsp:txBody>
      <dsp:txXfrm>
        <a:off x="9819122" y="1296007"/>
        <a:ext cx="2222885" cy="1301341"/>
      </dsp:txXfrm>
    </dsp:sp>
    <dsp:sp modelId="{18A583B3-AE41-4D53-91E7-DC868EC7AAA0}">
      <dsp:nvSpPr>
        <dsp:cNvPr id="0" name=""/>
        <dsp:cNvSpPr/>
      </dsp:nvSpPr>
      <dsp:spPr>
        <a:xfrm rot="16200002">
          <a:off x="10702940" y="2766378"/>
          <a:ext cx="487082" cy="5713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0776002" y="2953711"/>
        <a:ext cx="340957" cy="342815"/>
      </dsp:txXfrm>
    </dsp:sp>
    <dsp:sp modelId="{A26FEBB5-E157-46D2-A06F-AB1AB38A240B}">
      <dsp:nvSpPr>
        <dsp:cNvPr id="0" name=""/>
        <dsp:cNvSpPr/>
      </dsp:nvSpPr>
      <dsp:spPr>
        <a:xfrm>
          <a:off x="9810121" y="3442149"/>
          <a:ext cx="2303859" cy="1382315"/>
        </a:xfrm>
        <a:prstGeom prst="roundRect">
          <a:avLst>
            <a:gd name="adj" fmla="val 10000"/>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Decoder</a:t>
          </a:r>
        </a:p>
      </dsp:txBody>
      <dsp:txXfrm>
        <a:off x="9850608" y="3482636"/>
        <a:ext cx="2222885" cy="1301341"/>
      </dsp:txXfrm>
    </dsp:sp>
    <dsp:sp modelId="{717037C8-324F-49C8-AE46-8B58A44472E3}">
      <dsp:nvSpPr>
        <dsp:cNvPr id="0" name=""/>
        <dsp:cNvSpPr/>
      </dsp:nvSpPr>
      <dsp:spPr>
        <a:xfrm rot="16226673">
          <a:off x="10716978" y="5021741"/>
          <a:ext cx="487081" cy="5713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10789473" y="5209072"/>
        <a:ext cx="340957" cy="342815"/>
      </dsp:txXfrm>
    </dsp:sp>
    <dsp:sp modelId="{44CF2C69-E246-47D0-A767-C237B86AF8FA}">
      <dsp:nvSpPr>
        <dsp:cNvPr id="0" name=""/>
        <dsp:cNvSpPr/>
      </dsp:nvSpPr>
      <dsp:spPr>
        <a:xfrm>
          <a:off x="9807095" y="5762242"/>
          <a:ext cx="2303859" cy="1382315"/>
        </a:xfrm>
        <a:prstGeom prst="roundRect">
          <a:avLst>
            <a:gd name="adj" fmla="val 10000"/>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Relational Memory</a:t>
          </a:r>
        </a:p>
      </dsp:txBody>
      <dsp:txXfrm>
        <a:off x="9847582" y="5802729"/>
        <a:ext cx="2222885" cy="1301341"/>
      </dsp:txXfrm>
    </dsp:sp>
    <dsp:sp modelId="{E0319707-5D8F-4147-A674-F244803F9F71}">
      <dsp:nvSpPr>
        <dsp:cNvPr id="0" name=""/>
        <dsp:cNvSpPr/>
      </dsp:nvSpPr>
      <dsp:spPr>
        <a:xfrm rot="16235757">
          <a:off x="10686106" y="7341599"/>
          <a:ext cx="487204" cy="5713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10758426" y="7528947"/>
        <a:ext cx="341043" cy="342815"/>
      </dsp:txXfrm>
    </dsp:sp>
    <dsp:sp modelId="{60A5601D-285B-4A7B-BC96-E158E987B89E}">
      <dsp:nvSpPr>
        <dsp:cNvPr id="0" name=""/>
        <dsp:cNvSpPr/>
      </dsp:nvSpPr>
      <dsp:spPr>
        <a:xfrm>
          <a:off x="6858001" y="8081878"/>
          <a:ext cx="8069313" cy="2058046"/>
        </a:xfrm>
        <a:prstGeom prst="roundRect">
          <a:avLst>
            <a:gd name="adj" fmla="val 10000"/>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Ground-truth: In comparison with study of there is again enlargement of the cardiac silhouette with a pacer device in place. No definite vascular congestion raising the possibility of underlying cardiomyopathy or pleural effusion. No acute focal pneumonia. The right </a:t>
          </a:r>
          <a:r>
            <a:rPr lang="en-US" sz="2400" kern="1200" dirty="0" err="1">
              <a:solidFill>
                <a:schemeClr val="tx1"/>
              </a:solidFill>
            </a:rPr>
            <a:t>picc</a:t>
          </a:r>
          <a:r>
            <a:rPr lang="en-US" sz="2400" kern="1200" dirty="0">
              <a:solidFill>
                <a:schemeClr val="tx1"/>
              </a:solidFill>
            </a:rPr>
            <a:t> line has been removed.</a:t>
          </a:r>
        </a:p>
      </dsp:txBody>
      <dsp:txXfrm>
        <a:off x="6918279" y="8142156"/>
        <a:ext cx="7948757" cy="19374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5D55290D-935A-47DA-B691-E03F80C13775}" type="datetimeFigureOut">
              <a:rPr lang="en-US" smtClean="0"/>
              <a:t>7/9/2023</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2A2ECC2A-7686-43F7-8647-1B5E86CE9D0D}" type="slidenum">
              <a:rPr lang="en-US" smtClean="0"/>
              <a:t>‹#›</a:t>
            </a:fld>
            <a:endParaRPr lang="en-US"/>
          </a:p>
        </p:txBody>
      </p:sp>
    </p:spTree>
    <p:extLst>
      <p:ext uri="{BB962C8B-B14F-4D97-AF65-F5344CB8AC3E}">
        <p14:creationId xmlns:p14="http://schemas.microsoft.com/office/powerpoint/2010/main" val="773383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ECC2A-7686-43F7-8647-1B5E86CE9D0D}" type="slidenum">
              <a:rPr lang="en-US" smtClean="0"/>
              <a:t>1</a:t>
            </a:fld>
            <a:endParaRPr lang="en-US"/>
          </a:p>
        </p:txBody>
      </p:sp>
    </p:spTree>
    <p:extLst>
      <p:ext uri="{BB962C8B-B14F-4D97-AF65-F5344CB8AC3E}">
        <p14:creationId xmlns:p14="http://schemas.microsoft.com/office/powerpoint/2010/main" val="1264038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ECC2A-7686-43F7-8647-1B5E86CE9D0D}" type="slidenum">
              <a:rPr lang="en-US" smtClean="0"/>
              <a:t>28</a:t>
            </a:fld>
            <a:endParaRPr lang="en-US"/>
          </a:p>
        </p:txBody>
      </p:sp>
    </p:spTree>
    <p:extLst>
      <p:ext uri="{BB962C8B-B14F-4D97-AF65-F5344CB8AC3E}">
        <p14:creationId xmlns:p14="http://schemas.microsoft.com/office/powerpoint/2010/main" val="190502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7000" b="1" i="0">
                <a:solidFill>
                  <a:schemeClr val="bg1"/>
                </a:solidFill>
                <a:latin typeface="Tahoma" panose="020B0604030504040204"/>
                <a:cs typeface="Tahoma" panose="020B0604030504040204"/>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2500" b="0" i="0">
                <a:solidFill>
                  <a:schemeClr val="tx1"/>
                </a:solidFill>
                <a:latin typeface="Tahoma" panose="020B0604030504040204"/>
                <a:cs typeface="Tahoma" panose="020B060403050404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00" b="1" i="0">
                <a:solidFill>
                  <a:schemeClr val="bg1"/>
                </a:solidFill>
                <a:latin typeface="Tahoma" panose="020B0604030504040204"/>
                <a:cs typeface="Tahoma" panose="020B0604030504040204"/>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ahoma" panose="020B0604030504040204"/>
                <a:cs typeface="Tahoma" panose="020B060403050404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00" b="1" i="0">
                <a:solidFill>
                  <a:schemeClr val="bg1"/>
                </a:solidFill>
                <a:latin typeface="Tahoma" panose="020B0604030504040204"/>
                <a:cs typeface="Tahoma" panose="020B060403050404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4642216" y="2030"/>
            <a:ext cx="2974111" cy="6389061"/>
          </a:xfrm>
          <a:prstGeom prst="rect">
            <a:avLst/>
          </a:prstGeom>
        </p:spPr>
      </p:pic>
      <p:pic>
        <p:nvPicPr>
          <p:cNvPr id="17" name="bg object 17"/>
          <p:cNvPicPr/>
          <p:nvPr/>
        </p:nvPicPr>
        <p:blipFill>
          <a:blip r:embed="rId3" cstate="print"/>
          <a:stretch>
            <a:fillRect/>
          </a:stretch>
        </p:blipFill>
        <p:spPr>
          <a:xfrm>
            <a:off x="0" y="3434685"/>
            <a:ext cx="3646461" cy="6852313"/>
          </a:xfrm>
          <a:prstGeom prst="rect">
            <a:avLst/>
          </a:prstGeom>
        </p:spPr>
      </p:pic>
      <p:sp>
        <p:nvSpPr>
          <p:cNvPr id="2" name="Holder 2"/>
          <p:cNvSpPr>
            <a:spLocks noGrp="1"/>
          </p:cNvSpPr>
          <p:nvPr>
            <p:ph type="title"/>
          </p:nvPr>
        </p:nvSpPr>
        <p:spPr/>
        <p:txBody>
          <a:bodyPr lIns="0" tIns="0" rIns="0" bIns="0"/>
          <a:lstStyle>
            <a:lvl1pPr>
              <a:defRPr sz="7000" b="1" i="0">
                <a:solidFill>
                  <a:schemeClr val="bg1"/>
                </a:solidFill>
                <a:latin typeface="Tahoma" panose="020B0604030504040204"/>
                <a:cs typeface="Tahoma" panose="020B060403050404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16049" y="1551106"/>
            <a:ext cx="15455900" cy="1092200"/>
          </a:xfrm>
          <a:prstGeom prst="rect">
            <a:avLst/>
          </a:prstGeom>
        </p:spPr>
        <p:txBody>
          <a:bodyPr wrap="square" lIns="0" tIns="0" rIns="0" bIns="0">
            <a:spAutoFit/>
          </a:bodyPr>
          <a:lstStyle>
            <a:lvl1pPr>
              <a:defRPr sz="7000" b="1" i="0">
                <a:solidFill>
                  <a:schemeClr val="bg1"/>
                </a:solidFill>
                <a:latin typeface="Tahoma" panose="020B0604030504040204"/>
                <a:cs typeface="Tahoma" panose="020B0604030504040204"/>
              </a:defRPr>
            </a:lvl1pPr>
          </a:lstStyle>
          <a:p>
            <a:endParaRPr/>
          </a:p>
        </p:txBody>
      </p:sp>
      <p:sp>
        <p:nvSpPr>
          <p:cNvPr id="3" name="Holder 3"/>
          <p:cNvSpPr>
            <a:spLocks noGrp="1"/>
          </p:cNvSpPr>
          <p:nvPr>
            <p:ph type="body" idx="1"/>
          </p:nvPr>
        </p:nvSpPr>
        <p:spPr>
          <a:xfrm>
            <a:off x="1320799" y="3380464"/>
            <a:ext cx="8133715" cy="2654300"/>
          </a:xfrm>
          <a:prstGeom prst="rect">
            <a:avLst/>
          </a:prstGeom>
        </p:spPr>
        <p:txBody>
          <a:bodyPr wrap="square" lIns="0" tIns="0" rIns="0" bIns="0">
            <a:spAutoFit/>
          </a:bodyPr>
          <a:lstStyle>
            <a:lvl1pPr>
              <a:defRPr sz="2500" b="0" i="0">
                <a:solidFill>
                  <a:schemeClr val="tx1"/>
                </a:solidFill>
                <a:latin typeface="Tahoma" panose="020B0604030504040204"/>
                <a:cs typeface="Tahoma" panose="020B060403050404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7/9/2023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0" y="-20171"/>
            <a:ext cx="9677400" cy="6535271"/>
          </a:xfrm>
          <a:prstGeom prst="rect">
            <a:avLst/>
          </a:prstGeom>
        </p:spPr>
      </p:pic>
      <p:sp>
        <p:nvSpPr>
          <p:cNvPr id="5" name="object 5"/>
          <p:cNvSpPr/>
          <p:nvPr/>
        </p:nvSpPr>
        <p:spPr>
          <a:xfrm>
            <a:off x="14614009" y="9702496"/>
            <a:ext cx="31750" cy="6985"/>
          </a:xfrm>
          <a:custGeom>
            <a:avLst/>
            <a:gdLst/>
            <a:ahLst/>
            <a:cxnLst/>
            <a:rect l="l" t="t" r="r" b="b"/>
            <a:pathLst>
              <a:path w="31750" h="6984">
                <a:moveTo>
                  <a:pt x="31188" y="6538"/>
                </a:moveTo>
                <a:lnTo>
                  <a:pt x="0" y="0"/>
                </a:lnTo>
                <a:lnTo>
                  <a:pt x="31188" y="6538"/>
                </a:lnTo>
                <a:close/>
              </a:path>
            </a:pathLst>
          </a:custGeom>
          <a:solidFill>
            <a:srgbClr val="000000"/>
          </a:solidFill>
        </p:spPr>
        <p:txBody>
          <a:bodyPr wrap="square" lIns="0" tIns="0" rIns="0" bIns="0" rtlCol="0"/>
          <a:lstStyle/>
          <a:p>
            <a:endParaRPr/>
          </a:p>
        </p:txBody>
      </p:sp>
      <p:sp>
        <p:nvSpPr>
          <p:cNvPr id="10" name="object 10"/>
          <p:cNvSpPr txBox="1"/>
          <p:nvPr/>
        </p:nvSpPr>
        <p:spPr>
          <a:xfrm>
            <a:off x="683644" y="267902"/>
            <a:ext cx="8072762" cy="4304383"/>
          </a:xfrm>
          <a:prstGeom prst="rect">
            <a:avLst/>
          </a:prstGeom>
        </p:spPr>
        <p:txBody>
          <a:bodyPr vert="horz" wrap="square" lIns="0" tIns="186055" rIns="0" bIns="0" rtlCol="0">
            <a:spAutoFit/>
          </a:bodyPr>
          <a:lstStyle/>
          <a:p>
            <a:pPr marL="12700" marR="5080">
              <a:lnSpc>
                <a:spcPts val="10730"/>
              </a:lnSpc>
              <a:spcBef>
                <a:spcPts val="1465"/>
              </a:spcBef>
            </a:pPr>
            <a:r>
              <a:rPr lang="en-US" sz="10000" b="1" spc="125" dirty="0">
                <a:solidFill>
                  <a:srgbClr val="FFFFFF"/>
                </a:solidFill>
                <a:latin typeface="Tahoma" panose="020B0604030504040204"/>
                <a:cs typeface="Tahoma" panose="020B0604030504040204"/>
              </a:rPr>
              <a:t>Medical Report Generation</a:t>
            </a:r>
            <a:endParaRPr lang="en-US" sz="10000" dirty="0">
              <a:latin typeface="Tahoma" panose="020B0604030504040204"/>
              <a:cs typeface="Tahoma" panose="020B0604030504040204"/>
            </a:endParaRPr>
          </a:p>
        </p:txBody>
      </p:sp>
      <p:sp>
        <p:nvSpPr>
          <p:cNvPr id="12" name="Subtitle 2"/>
          <p:cNvSpPr txBox="1"/>
          <p:nvPr/>
        </p:nvSpPr>
        <p:spPr>
          <a:xfrm>
            <a:off x="11734800" y="8039100"/>
            <a:ext cx="5334000" cy="1524000"/>
          </a:xfrm>
          <a:prstGeom prst="rect">
            <a:avLst/>
          </a:prstGeom>
        </p:spPr>
        <p:txBody>
          <a:bodyPr vert="horz" wrap="square" lIns="91440" tIns="45720" rIns="91440" bIns="45720" rtlCol="0">
            <a:noAutofit/>
          </a:bodyPr>
          <a:lstStyle>
            <a:lvl1pPr marL="0">
              <a:defRPr sz="2500" b="0" i="0">
                <a:solidFill>
                  <a:schemeClr val="tx1"/>
                </a:solidFill>
                <a:latin typeface="Tahoma" panose="020B0604030504040204"/>
                <a:ea typeface="+mn-ea"/>
                <a:cs typeface="Tahoma" panose="020B06040305040402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lgn="l">
              <a:spcBef>
                <a:spcPts val="100"/>
              </a:spcBef>
            </a:pPr>
            <a:r>
              <a:rPr lang="en-US" sz="2800" b="1" spc="180" dirty="0"/>
              <a:t>Supervised by:</a:t>
            </a:r>
          </a:p>
          <a:p>
            <a:pPr marL="12700" algn="l">
              <a:spcBef>
                <a:spcPts val="100"/>
              </a:spcBef>
            </a:pPr>
            <a:r>
              <a:rPr lang="en-US" sz="2800" spc="180" dirty="0"/>
              <a:t>Prof .Dr. </a:t>
            </a:r>
            <a:r>
              <a:rPr lang="en-US" sz="2800" spc="180" dirty="0" err="1"/>
              <a:t>Abeer</a:t>
            </a:r>
            <a:r>
              <a:rPr lang="en-US" sz="2800" spc="180" dirty="0"/>
              <a:t> Mahmoud</a:t>
            </a:r>
          </a:p>
          <a:p>
            <a:pPr marL="12700" algn="l">
              <a:lnSpc>
                <a:spcPct val="120000"/>
              </a:lnSpc>
              <a:spcBef>
                <a:spcPts val="100"/>
              </a:spcBef>
            </a:pPr>
            <a:r>
              <a:rPr lang="en-US" sz="2800" spc="180" dirty="0"/>
              <a:t>TA. </a:t>
            </a:r>
            <a:r>
              <a:rPr lang="en-US" sz="2800" spc="180" dirty="0" err="1"/>
              <a:t>Yomna</a:t>
            </a:r>
            <a:r>
              <a:rPr lang="en-US" sz="2800" spc="180" dirty="0"/>
              <a:t> Ahmed</a:t>
            </a:r>
          </a:p>
        </p:txBody>
      </p:sp>
      <p:sp>
        <p:nvSpPr>
          <p:cNvPr id="14" name="TextBox 13"/>
          <p:cNvSpPr txBox="1"/>
          <p:nvPr/>
        </p:nvSpPr>
        <p:spPr>
          <a:xfrm>
            <a:off x="11734800" y="5069397"/>
            <a:ext cx="6346093" cy="2677656"/>
          </a:xfrm>
          <a:prstGeom prst="rect">
            <a:avLst/>
          </a:prstGeom>
          <a:noFill/>
        </p:spPr>
        <p:txBody>
          <a:bodyPr wrap="square" rtlCol="0">
            <a:spAutoFit/>
          </a:bodyPr>
          <a:lstStyle/>
          <a:p>
            <a:pPr algn="just"/>
            <a:r>
              <a:rPr lang="en-US" sz="2800" b="1" spc="180" dirty="0">
                <a:solidFill>
                  <a:schemeClr val="tx1"/>
                </a:solidFill>
                <a:latin typeface="Tahoma" panose="020B0604030504040204"/>
                <a:ea typeface="+mn-ea"/>
                <a:cs typeface="Tahoma" panose="020B0604030504040204"/>
              </a:rPr>
              <a:t>Members:</a:t>
            </a:r>
          </a:p>
          <a:p>
            <a:pPr algn="just"/>
            <a:r>
              <a:rPr lang="en-US" sz="2800" spc="180" dirty="0">
                <a:solidFill>
                  <a:schemeClr val="tx1"/>
                </a:solidFill>
                <a:latin typeface="Tahoma" panose="020B0604030504040204"/>
                <a:ea typeface="+mn-ea"/>
                <a:cs typeface="Tahoma" panose="020B0604030504040204"/>
              </a:rPr>
              <a:t>Nada Mohamed </a:t>
            </a:r>
            <a:r>
              <a:rPr lang="en-US" sz="2800" spc="180" dirty="0" err="1">
                <a:solidFill>
                  <a:schemeClr val="tx1"/>
                </a:solidFill>
                <a:latin typeface="Tahoma" panose="020B0604030504040204"/>
                <a:ea typeface="+mn-ea"/>
                <a:cs typeface="Tahoma" panose="020B0604030504040204"/>
              </a:rPr>
              <a:t>Mohamed</a:t>
            </a:r>
            <a:r>
              <a:rPr lang="en-US" sz="2800" spc="180" dirty="0">
                <a:solidFill>
                  <a:schemeClr val="tx1"/>
                </a:solidFill>
                <a:latin typeface="Tahoma" panose="020B0604030504040204"/>
                <a:ea typeface="+mn-ea"/>
                <a:cs typeface="Tahoma" panose="020B0604030504040204"/>
              </a:rPr>
              <a:t> Hassan</a:t>
            </a:r>
          </a:p>
          <a:p>
            <a:pPr algn="just"/>
            <a:r>
              <a:rPr lang="en-US" sz="2800" spc="180" dirty="0">
                <a:solidFill>
                  <a:schemeClr val="tx1"/>
                </a:solidFill>
                <a:latin typeface="Tahoma" panose="020B0604030504040204"/>
                <a:ea typeface="+mn-ea"/>
                <a:cs typeface="Tahoma" panose="020B0604030504040204"/>
              </a:rPr>
              <a:t>Hadeel Osama Abdullah </a:t>
            </a:r>
            <a:r>
              <a:rPr lang="en-US" sz="2800" spc="180" dirty="0" err="1">
                <a:solidFill>
                  <a:schemeClr val="tx1"/>
                </a:solidFill>
                <a:latin typeface="Tahoma" panose="020B0604030504040204"/>
                <a:ea typeface="+mn-ea"/>
                <a:cs typeface="Tahoma" panose="020B0604030504040204"/>
              </a:rPr>
              <a:t>Abbar</a:t>
            </a:r>
            <a:endParaRPr lang="en-US" sz="2800" spc="180" dirty="0">
              <a:solidFill>
                <a:schemeClr val="tx1"/>
              </a:solidFill>
              <a:latin typeface="Tahoma" panose="020B0604030504040204"/>
              <a:ea typeface="+mn-ea"/>
              <a:cs typeface="Tahoma" panose="020B0604030504040204"/>
            </a:endParaRPr>
          </a:p>
          <a:p>
            <a:pPr algn="just"/>
            <a:r>
              <a:rPr lang="en-US" sz="2800" spc="180" dirty="0" err="1">
                <a:solidFill>
                  <a:schemeClr val="tx1"/>
                </a:solidFill>
                <a:latin typeface="Tahoma" panose="020B0604030504040204"/>
                <a:ea typeface="+mn-ea"/>
                <a:cs typeface="Tahoma" panose="020B0604030504040204"/>
              </a:rPr>
              <a:t>Nouran</a:t>
            </a:r>
            <a:r>
              <a:rPr lang="en-US" sz="2800" spc="180" dirty="0">
                <a:solidFill>
                  <a:schemeClr val="tx1"/>
                </a:solidFill>
                <a:latin typeface="Tahoma" panose="020B0604030504040204"/>
                <a:ea typeface="+mn-ea"/>
                <a:cs typeface="Tahoma" panose="020B0604030504040204"/>
              </a:rPr>
              <a:t> Sayed Nasr Ibrahim</a:t>
            </a:r>
          </a:p>
          <a:p>
            <a:pPr algn="just"/>
            <a:r>
              <a:rPr lang="en-US" sz="2800" spc="180" dirty="0" err="1">
                <a:solidFill>
                  <a:schemeClr val="tx1"/>
                </a:solidFill>
                <a:latin typeface="Tahoma" panose="020B0604030504040204"/>
                <a:ea typeface="+mn-ea"/>
                <a:cs typeface="Tahoma" panose="020B0604030504040204"/>
              </a:rPr>
              <a:t>Manar</a:t>
            </a:r>
            <a:r>
              <a:rPr lang="en-US" sz="2800" spc="180" dirty="0">
                <a:solidFill>
                  <a:schemeClr val="tx1"/>
                </a:solidFill>
                <a:latin typeface="Tahoma" panose="020B0604030504040204"/>
                <a:ea typeface="+mn-ea"/>
                <a:cs typeface="Tahoma" panose="020B0604030504040204"/>
              </a:rPr>
              <a:t> Mahmoud Ahmed</a:t>
            </a:r>
          </a:p>
          <a:p>
            <a:pPr algn="just"/>
            <a:r>
              <a:rPr lang="en-US" sz="2800" spc="180" dirty="0">
                <a:solidFill>
                  <a:schemeClr val="tx1"/>
                </a:solidFill>
                <a:latin typeface="Tahoma" panose="020B0604030504040204"/>
                <a:ea typeface="+mn-ea"/>
                <a:cs typeface="Tahoma" panose="020B0604030504040204"/>
              </a:rPr>
              <a:t>Hagar Ahmed Mahmoud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016000" y="1765300"/>
            <a:ext cx="7120255" cy="1092200"/>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Dataset</a:t>
            </a:r>
          </a:p>
        </p:txBody>
      </p:sp>
      <p:sp>
        <p:nvSpPr>
          <p:cNvPr id="5" name="Content Placeholder 2"/>
          <p:cNvSpPr txBox="1"/>
          <p:nvPr/>
        </p:nvSpPr>
        <p:spPr>
          <a:xfrm>
            <a:off x="1295400" y="3162300"/>
            <a:ext cx="15697200" cy="2667000"/>
          </a:xfrm>
          <a:prstGeom prst="rect">
            <a:avLst/>
          </a:prstGeom>
        </p:spPr>
        <p:txBody>
          <a:bodyPr vert="horz" wrap="square" lIns="91440" tIns="45720" rIns="91440" bIns="45720" rtlCol="0" anchor="t">
            <a:normAutofit/>
          </a:bodyPr>
          <a:lstStyle>
            <a:lvl1pPr marL="0">
              <a:defRPr sz="2500" b="0" i="0">
                <a:solidFill>
                  <a:schemeClr val="tx1"/>
                </a:solidFill>
                <a:latin typeface="Tahoma" panose="020B0604030504040204"/>
                <a:ea typeface="+mn-ea"/>
                <a:cs typeface="Tahoma" panose="020B06040305040402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685800" indent="-685800">
              <a:buFont typeface="Arial" panose="020B0604020202020204" pitchFamily="34" charset="0"/>
              <a:buChar char="•"/>
            </a:pPr>
            <a:r>
              <a:rPr lang="en-US" sz="4400" b="1" dirty="0">
                <a:solidFill>
                  <a:schemeClr val="accent3"/>
                </a:solidFill>
                <a:ea typeface="+mn-lt"/>
                <a:cs typeface="+mn-lt"/>
              </a:rPr>
              <a:t>IU-X-ray:</a:t>
            </a:r>
          </a:p>
          <a:p>
            <a:pPr lvl="1"/>
            <a:r>
              <a:rPr lang="en-US" sz="3600" dirty="0">
                <a:ea typeface="+mn-lt"/>
                <a:cs typeface="+mn-lt"/>
              </a:rPr>
              <a:t>Public dataset contains 3,955 radiology reports and 7,470 X-rays images.</a:t>
            </a:r>
            <a:endParaRPr lang="en-US" sz="2800" b="1" dirty="0">
              <a:latin typeface="Tahoma" panose="020B0604030504040204" pitchFamily="34" charset="0"/>
              <a:ea typeface="Tahoma" panose="020B0604030504040204" pitchFamily="34" charset="0"/>
              <a:cs typeface="Tahoma" panose="020B0604030504040204" pitchFamily="34" charset="0"/>
            </a:endParaRPr>
          </a:p>
          <a:p>
            <a:pPr lvl="1"/>
            <a:endParaRPr lang="en-US" sz="2800" b="1" dirty="0">
              <a:latin typeface="Tahoma" panose="020B0604030504040204" pitchFamily="34" charset="0"/>
              <a:ea typeface="Tahoma" panose="020B0604030504040204" pitchFamily="34" charset="0"/>
              <a:cs typeface="Tahoma" panose="020B0604030504040204" pitchFamily="34" charset="0"/>
            </a:endParaRPr>
          </a:p>
        </p:txBody>
      </p:sp>
      <p:pic>
        <p:nvPicPr>
          <p:cNvPr id="9" name="Picture 5"/>
          <p:cNvPicPr>
            <a:picLocks noChangeAspect="1"/>
          </p:cNvPicPr>
          <p:nvPr/>
        </p:nvPicPr>
        <p:blipFill>
          <a:blip r:embed="rId2"/>
          <a:stretch>
            <a:fillRect/>
          </a:stretch>
        </p:blipFill>
        <p:spPr>
          <a:xfrm>
            <a:off x="2171700" y="4582805"/>
            <a:ext cx="3460125" cy="2563060"/>
          </a:xfrm>
          <a:prstGeom prst="rect">
            <a:avLst/>
          </a:prstGeom>
        </p:spPr>
      </p:pic>
      <p:sp>
        <p:nvSpPr>
          <p:cNvPr id="11" name="TextBox 10"/>
          <p:cNvSpPr txBox="1"/>
          <p:nvPr/>
        </p:nvSpPr>
        <p:spPr>
          <a:xfrm>
            <a:off x="6019800" y="4582805"/>
            <a:ext cx="7620000" cy="249299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ea typeface="+mn-lt"/>
                <a:cs typeface="+mn-lt"/>
              </a:rPr>
              <a:t>Report:</a:t>
            </a:r>
          </a:p>
          <a:p>
            <a:endParaRPr lang="en-US" dirty="0"/>
          </a:p>
          <a:p>
            <a:r>
              <a:rPr lang="en-US" sz="2000" dirty="0">
                <a:latin typeface="Tahoma" panose="020B0604030504040204" pitchFamily="34" charset="0"/>
                <a:ea typeface="Tahoma" panose="020B0604030504040204" pitchFamily="34" charset="0"/>
                <a:cs typeface="Tahoma" panose="020B0604030504040204" pitchFamily="34" charset="0"/>
              </a:rPr>
              <a:t>The heart is within normal limits in size. Surgical suture material projects over the right lung apex. The lungs are hyperlucent and hyperinflated compatible with emphysema. There is left lower lobe airspace disease identified. There is moderate left pleural effusion and small right pleural effusion. No visualized pneumothorax</a:t>
            </a:r>
            <a:r>
              <a:rPr lang="en-US" sz="1600" dirty="0">
                <a:ea typeface="+mn-lt"/>
                <a:cs typeface="+mn-lt"/>
              </a:rPr>
              <a:t>.</a:t>
            </a:r>
            <a:endParaRPr lang="en-US" sz="1600" dirty="0"/>
          </a:p>
        </p:txBody>
      </p:sp>
      <p:pic>
        <p:nvPicPr>
          <p:cNvPr id="2" name="object 3">
            <a:extLst>
              <a:ext uri="{FF2B5EF4-FFF2-40B4-BE49-F238E27FC236}">
                <a16:creationId xmlns:a16="http://schemas.microsoft.com/office/drawing/2014/main" id="{EFB38D64-685F-4386-EFF6-7827F81468FF}"/>
              </a:ext>
            </a:extLst>
          </p:cNvPr>
          <p:cNvPicPr/>
          <p:nvPr/>
        </p:nvPicPr>
        <p:blipFill>
          <a:blip r:embed="rId3" cstate="print"/>
          <a:stretch>
            <a:fillRect/>
          </a:stretch>
        </p:blipFill>
        <p:spPr>
          <a:xfrm>
            <a:off x="14249400" y="7042357"/>
            <a:ext cx="4038598" cy="3282743"/>
          </a:xfrm>
          <a:prstGeom prst="rect">
            <a:avLst/>
          </a:prstGeom>
        </p:spPr>
      </p:pic>
      <p:sp>
        <p:nvSpPr>
          <p:cNvPr id="3" name="TextBox 2">
            <a:extLst>
              <a:ext uri="{FF2B5EF4-FFF2-40B4-BE49-F238E27FC236}">
                <a16:creationId xmlns:a16="http://schemas.microsoft.com/office/drawing/2014/main" id="{9ACC63AA-C195-8EE8-4F62-B3ED90B6017E}"/>
              </a:ext>
            </a:extLst>
          </p:cNvPr>
          <p:cNvSpPr txBox="1"/>
          <p:nvPr/>
        </p:nvSpPr>
        <p:spPr>
          <a:xfrm>
            <a:off x="1295400" y="7429500"/>
            <a:ext cx="12573000" cy="1877437"/>
          </a:xfrm>
          <a:prstGeom prst="rect">
            <a:avLst/>
          </a:prstGeom>
          <a:noFill/>
        </p:spPr>
        <p:txBody>
          <a:bodyPr wrap="square" rtlCol="0">
            <a:spAutoFit/>
          </a:bodyPr>
          <a:lstStyle/>
          <a:p>
            <a:pPr marL="571500" indent="-571500">
              <a:buFont typeface="Arial" panose="020B0604020202020204" pitchFamily="34" charset="0"/>
              <a:buChar char="•"/>
            </a:pPr>
            <a:r>
              <a:rPr lang="en-US" sz="4400" b="1" dirty="0">
                <a:latin typeface="+mj-lt"/>
              </a:rPr>
              <a:t>MIMIC-CXR</a:t>
            </a:r>
          </a:p>
          <a:p>
            <a:pPr lvl="7"/>
            <a:r>
              <a:rPr lang="en-US" sz="2400" dirty="0">
                <a:latin typeface="+mj-lt"/>
              </a:rPr>
              <a:t>	</a:t>
            </a:r>
            <a:r>
              <a:rPr lang="en-US" sz="3600" dirty="0">
                <a:latin typeface="+mj-lt"/>
              </a:rPr>
              <a:t>The largest radiology dataset to date that consists of 473,057 	chest X-ray images and 206,563 reports from 63,478 patients. </a:t>
            </a:r>
            <a:endParaRPr lang="en-US" sz="3600" b="1"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016000" y="1765300"/>
            <a:ext cx="7120255" cy="1092200"/>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Preprocessing</a:t>
            </a:r>
          </a:p>
        </p:txBody>
      </p:sp>
      <p:sp>
        <p:nvSpPr>
          <p:cNvPr id="5" name="Content Placeholder 2"/>
          <p:cNvSpPr txBox="1"/>
          <p:nvPr/>
        </p:nvSpPr>
        <p:spPr>
          <a:xfrm>
            <a:off x="1295400" y="3162300"/>
            <a:ext cx="15697200" cy="4114800"/>
          </a:xfrm>
          <a:prstGeom prst="rect">
            <a:avLst/>
          </a:prstGeom>
        </p:spPr>
        <p:txBody>
          <a:bodyPr vert="horz" wrap="square" lIns="91440" tIns="45720" rIns="91440" bIns="45720" rtlCol="0" anchor="t">
            <a:normAutofit/>
          </a:bodyPr>
          <a:lstStyle>
            <a:lvl1pPr marL="0">
              <a:defRPr sz="2500" b="0" i="0">
                <a:solidFill>
                  <a:schemeClr val="tx1"/>
                </a:solidFill>
                <a:latin typeface="Tahoma" panose="020B0604030504040204"/>
                <a:ea typeface="+mn-ea"/>
                <a:cs typeface="Tahoma" panose="020B06040305040402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43000" lvl="1" indent="-685800">
              <a:buFont typeface="Courier New" panose="02070309020205020404" pitchFamily="49" charset="0"/>
              <a:buChar char="o"/>
            </a:pPr>
            <a:r>
              <a:rPr lang="en-US" sz="2800" b="1" dirty="0">
                <a:latin typeface="Tahoma" panose="020B0604030504040204" pitchFamily="34" charset="0"/>
                <a:ea typeface="Tahoma" panose="020B0604030504040204" pitchFamily="34" charset="0"/>
                <a:cs typeface="Tahoma" panose="020B0604030504040204" pitchFamily="34" charset="0"/>
              </a:rPr>
              <a:t>Image preprocessing</a:t>
            </a:r>
          </a:p>
          <a:p>
            <a:pPr lvl="3"/>
            <a:r>
              <a:rPr lang="en-US" sz="2800" dirty="0">
                <a:latin typeface="Tahoma" panose="020B0604030504040204" pitchFamily="34" charset="0"/>
                <a:ea typeface="Tahoma" panose="020B0604030504040204" pitchFamily="34" charset="0"/>
                <a:cs typeface="Tahoma" panose="020B0604030504040204" pitchFamily="34" charset="0"/>
              </a:rPr>
              <a:t>Resize the input images, crop them, horizontally flip them randomly, transform them to tensors, and normalize a tensor image with mean and standard deviation.</a:t>
            </a:r>
          </a:p>
          <a:p>
            <a:pPr lvl="3"/>
            <a:r>
              <a:rPr lang="en-US" sz="2800" dirty="0">
                <a:latin typeface="Tahoma" panose="020B0604030504040204" pitchFamily="34" charset="0"/>
                <a:ea typeface="Tahoma" panose="020B0604030504040204" pitchFamily="34" charset="0"/>
                <a:cs typeface="Tahoma" panose="020B0604030504040204" pitchFamily="34" charset="0"/>
              </a:rPr>
              <a:t>After that, convert the image to RGB.</a:t>
            </a:r>
          </a:p>
          <a:p>
            <a:pPr marL="1143000" lvl="1" indent="-685800">
              <a:buFont typeface="Courier New" panose="02070309020205020404" pitchFamily="49" charset="0"/>
              <a:buChar char="o"/>
            </a:pPr>
            <a:r>
              <a:rPr lang="en-US" sz="2800" b="1" dirty="0">
                <a:latin typeface="Tahoma" panose="020B0604030504040204" pitchFamily="34" charset="0"/>
                <a:ea typeface="Tahoma" panose="020B0604030504040204" pitchFamily="34" charset="0"/>
                <a:cs typeface="Tahoma" panose="020B0604030504040204" pitchFamily="34" charset="0"/>
              </a:rPr>
              <a:t>Report preprocessing</a:t>
            </a:r>
          </a:p>
          <a:p>
            <a:pPr lvl="3"/>
            <a:r>
              <a:rPr lang="en-US" sz="2800" dirty="0">
                <a:latin typeface="Tahoma" panose="020B0604030504040204" pitchFamily="34" charset="0"/>
                <a:ea typeface="Tahoma" panose="020B0604030504040204" pitchFamily="34" charset="0"/>
                <a:cs typeface="Tahoma" panose="020B0604030504040204" pitchFamily="34" charset="0"/>
              </a:rPr>
              <a:t>The report is cleaned and then tokenized by breaking it down into words, then counting the repetition of each word and considering only the words that are repeated over a certain threshold; these words are sorted alphabetically, and each word is given an index forming a list of vocab. </a:t>
            </a:r>
          </a:p>
        </p:txBody>
      </p:sp>
      <p:pic>
        <p:nvPicPr>
          <p:cNvPr id="2" name="object 3">
            <a:extLst>
              <a:ext uri="{FF2B5EF4-FFF2-40B4-BE49-F238E27FC236}">
                <a16:creationId xmlns:a16="http://schemas.microsoft.com/office/drawing/2014/main" id="{EFB38D64-685F-4386-EFF6-7827F81468FF}"/>
              </a:ext>
            </a:extLst>
          </p:cNvPr>
          <p:cNvPicPr/>
          <p:nvPr/>
        </p:nvPicPr>
        <p:blipFill>
          <a:blip r:embed="rId2" cstate="print"/>
          <a:stretch>
            <a:fillRect/>
          </a:stretch>
        </p:blipFill>
        <p:spPr>
          <a:xfrm>
            <a:off x="14249400" y="7042357"/>
            <a:ext cx="4038598" cy="3282743"/>
          </a:xfrm>
          <a:prstGeom prst="rect">
            <a:avLst/>
          </a:prstGeom>
        </p:spPr>
      </p:pic>
      <p:sp>
        <p:nvSpPr>
          <p:cNvPr id="4" name="Text Box 1">
            <a:extLst>
              <a:ext uri="{FF2B5EF4-FFF2-40B4-BE49-F238E27FC236}">
                <a16:creationId xmlns:a16="http://schemas.microsoft.com/office/drawing/2014/main" id="{B313AE91-5863-617D-141C-1FCB6CB276FA}"/>
              </a:ext>
            </a:extLst>
          </p:cNvPr>
          <p:cNvSpPr txBox="1">
            <a:spLocks noChangeArrowheads="1"/>
          </p:cNvSpPr>
          <p:nvPr/>
        </p:nvSpPr>
        <p:spPr bwMode="auto">
          <a:xfrm>
            <a:off x="6437312" y="9267825"/>
            <a:ext cx="6288087" cy="4571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8699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066800" y="1714500"/>
            <a:ext cx="16518890" cy="1089660"/>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Medical Report Generation</a:t>
            </a:r>
          </a:p>
        </p:txBody>
      </p:sp>
      <p:sp>
        <p:nvSpPr>
          <p:cNvPr id="6" name="Content Placeholder 4"/>
          <p:cNvSpPr txBox="1"/>
          <p:nvPr/>
        </p:nvSpPr>
        <p:spPr>
          <a:xfrm>
            <a:off x="3505200" y="3238500"/>
            <a:ext cx="14249400" cy="2954655"/>
          </a:xfrm>
          <a:prstGeom prst="rect">
            <a:avLst/>
          </a:prstGeom>
        </p:spPr>
        <p:txBody>
          <a:bodyPr wrap="square" lIns="0" tIns="0" rIns="0" bIns="0">
            <a:spAutoFit/>
          </a:bodyPr>
          <a:lstStyle>
            <a:lvl1pPr marL="0">
              <a:defRPr sz="2500" b="0" i="0">
                <a:solidFill>
                  <a:schemeClr val="tx1"/>
                </a:solidFill>
                <a:latin typeface="Tahoma" panose="020B0604030504040204"/>
                <a:ea typeface="+mn-ea"/>
                <a:cs typeface="Tahoma" panose="020B06040305040402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914400" lvl="1" indent="-457200">
              <a:lnSpc>
                <a:spcPct val="150000"/>
              </a:lnSpc>
              <a:buFont typeface="Wingdings" panose="05000000000000000000" pitchFamily="2" charset="2"/>
              <a:buChar char="Ø"/>
            </a:pPr>
            <a:r>
              <a:rPr lang="en-US" sz="3200" dirty="0">
                <a:latin typeface="Tahoma" panose="020B0604030504040204" pitchFamily="34" charset="0"/>
                <a:ea typeface="Tahoma" panose="020B0604030504040204" pitchFamily="34" charset="0"/>
                <a:cs typeface="Tahoma" panose="020B0604030504040204" pitchFamily="34" charset="0"/>
              </a:rPr>
              <a:t>We train R2gen model on 5,226 images , 2,770 report.</a:t>
            </a:r>
          </a:p>
          <a:p>
            <a:pPr marL="914400" lvl="1" indent="-457200">
              <a:lnSpc>
                <a:spcPct val="150000"/>
              </a:lnSpc>
              <a:buFont typeface="Wingdings" panose="05000000000000000000" pitchFamily="2" charset="2"/>
              <a:buChar char="Ø"/>
            </a:pPr>
            <a:r>
              <a:rPr lang="en-US" sz="3200" dirty="0">
                <a:latin typeface="Tahoma" panose="020B0604030504040204" pitchFamily="34" charset="0"/>
                <a:ea typeface="Tahoma" panose="020B0604030504040204" pitchFamily="34" charset="0"/>
                <a:cs typeface="Tahoma" panose="020B0604030504040204" pitchFamily="34" charset="0"/>
              </a:rPr>
              <a:t>Number of epochs = 50</a:t>
            </a:r>
          </a:p>
          <a:p>
            <a:pPr marL="914400" lvl="1" indent="-457200">
              <a:lnSpc>
                <a:spcPct val="150000"/>
              </a:lnSpc>
              <a:buFont typeface="Wingdings" panose="05000000000000000000" pitchFamily="2" charset="2"/>
              <a:buChar char="Ø"/>
            </a:pPr>
            <a:r>
              <a:rPr lang="en-US" sz="3200" dirty="0">
                <a:latin typeface="Tahoma" panose="020B0604030504040204" pitchFamily="34" charset="0"/>
                <a:ea typeface="Tahoma" panose="020B0604030504040204" pitchFamily="34" charset="0"/>
                <a:cs typeface="Tahoma" panose="020B0604030504040204" pitchFamily="34" charset="0"/>
              </a:rPr>
              <a:t>Batch size = 16 </a:t>
            </a:r>
          </a:p>
          <a:p>
            <a:pPr marL="914400" lvl="1" indent="-457200">
              <a:lnSpc>
                <a:spcPct val="150000"/>
              </a:lnSpc>
              <a:buFont typeface="Wingdings" panose="05000000000000000000" pitchFamily="2" charset="2"/>
              <a:buChar char="Ø"/>
            </a:pPr>
            <a:r>
              <a:rPr lang="en-US" sz="3200" dirty="0">
                <a:latin typeface="Tahoma" panose="020B0604030504040204" pitchFamily="34" charset="0"/>
                <a:ea typeface="Tahoma" panose="020B0604030504040204" pitchFamily="34" charset="0"/>
                <a:cs typeface="Tahoma" panose="020B0604030504040204" pitchFamily="34" charset="0"/>
              </a:rPr>
              <a:t>The model is trained under cross entropy loss with ADAM optimizer.</a:t>
            </a:r>
          </a:p>
        </p:txBody>
      </p:sp>
      <p:pic>
        <p:nvPicPr>
          <p:cNvPr id="9" name="object 6"/>
          <p:cNvPicPr/>
          <p:nvPr/>
        </p:nvPicPr>
        <p:blipFill>
          <a:blip r:embed="rId2" cstate="print"/>
          <a:stretch>
            <a:fillRect/>
          </a:stretch>
        </p:blipFill>
        <p:spPr>
          <a:xfrm>
            <a:off x="4572000" y="9410700"/>
            <a:ext cx="6199505" cy="709295"/>
          </a:xfrm>
          <a:prstGeom prst="rect">
            <a:avLst/>
          </a:prstGeom>
        </p:spPr>
      </p:pic>
      <p:sp>
        <p:nvSpPr>
          <p:cNvPr id="2" name="Oval 1"/>
          <p:cNvSpPr/>
          <p:nvPr/>
        </p:nvSpPr>
        <p:spPr>
          <a:xfrm>
            <a:off x="1219200" y="3551991"/>
            <a:ext cx="2286000" cy="1958340"/>
          </a:xfrm>
          <a:prstGeom prst="ellipse">
            <a:avLst/>
          </a:prstGeom>
          <a:solidFill>
            <a:schemeClr val="tx2">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600" b="1" dirty="0"/>
              <a:t>Train</a:t>
            </a:r>
          </a:p>
        </p:txBody>
      </p:sp>
      <p:pic>
        <p:nvPicPr>
          <p:cNvPr id="5" name="object 3">
            <a:extLst>
              <a:ext uri="{FF2B5EF4-FFF2-40B4-BE49-F238E27FC236}">
                <a16:creationId xmlns:a16="http://schemas.microsoft.com/office/drawing/2014/main" id="{820F8D31-9D0F-98D6-F52C-6262FECCB585}"/>
              </a:ext>
            </a:extLst>
          </p:cNvPr>
          <p:cNvPicPr/>
          <p:nvPr/>
        </p:nvPicPr>
        <p:blipFill>
          <a:blip r:embed="rId3" cstate="print"/>
          <a:stretch>
            <a:fillRect/>
          </a:stretch>
        </p:blipFill>
        <p:spPr>
          <a:xfrm>
            <a:off x="14249400" y="7048500"/>
            <a:ext cx="4038598" cy="3282743"/>
          </a:xfrm>
          <a:prstGeom prst="rect">
            <a:avLst/>
          </a:prstGeom>
        </p:spPr>
      </p:pic>
      <p:sp>
        <p:nvSpPr>
          <p:cNvPr id="8" name="Oval 7"/>
          <p:cNvSpPr/>
          <p:nvPr/>
        </p:nvSpPr>
        <p:spPr>
          <a:xfrm>
            <a:off x="1219200" y="6410563"/>
            <a:ext cx="2286000" cy="1958340"/>
          </a:xfrm>
          <a:prstGeom prst="ellipse">
            <a:avLst/>
          </a:prstGeom>
          <a:solidFill>
            <a:schemeClr val="tx2">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600" b="1" dirty="0"/>
              <a:t>TEST</a:t>
            </a:r>
            <a:endParaRPr lang="en-US" sz="3600" dirty="0"/>
          </a:p>
        </p:txBody>
      </p:sp>
      <p:sp>
        <p:nvSpPr>
          <p:cNvPr id="10" name="TextBox 9"/>
          <p:cNvSpPr txBox="1"/>
          <p:nvPr/>
        </p:nvSpPr>
        <p:spPr>
          <a:xfrm>
            <a:off x="3505200" y="6604903"/>
            <a:ext cx="11887200" cy="1569660"/>
          </a:xfrm>
          <a:prstGeom prst="rect">
            <a:avLst/>
          </a:prstGeom>
          <a:noFill/>
        </p:spPr>
        <p:txBody>
          <a:bodyPr wrap="square" rtlCol="0">
            <a:spAutoFit/>
          </a:bodyPr>
          <a:lstStyle/>
          <a:p>
            <a:pPr marL="914400" lvl="1" indent="-457200">
              <a:lnSpc>
                <a:spcPct val="150000"/>
              </a:lnSpc>
              <a:buFont typeface="Wingdings" panose="05000000000000000000" pitchFamily="2" charset="2"/>
              <a:buChar char="Ø"/>
            </a:pPr>
            <a:r>
              <a:rPr lang="en-US" sz="3200" dirty="0">
                <a:latin typeface="Tahoma" panose="020B0604030504040204" pitchFamily="34" charset="0"/>
                <a:ea typeface="Tahoma" panose="020B0604030504040204" pitchFamily="34" charset="0"/>
                <a:cs typeface="Tahoma" panose="020B0604030504040204" pitchFamily="34" charset="0"/>
              </a:rPr>
              <a:t>Test with 1,496 Images, 790 report.</a:t>
            </a:r>
          </a:p>
          <a:p>
            <a:pPr marL="914400" lvl="1" indent="-457200">
              <a:lnSpc>
                <a:spcPct val="150000"/>
              </a:lnSpc>
              <a:buFont typeface="Wingdings" panose="05000000000000000000" pitchFamily="2" charset="2"/>
              <a:buChar char="Ø"/>
            </a:pPr>
            <a:r>
              <a:rPr lang="en-US" sz="3200" dirty="0">
                <a:latin typeface="Tahoma" panose="020B0604030504040204" pitchFamily="34" charset="0"/>
                <a:ea typeface="Tahoma" panose="020B0604030504040204" pitchFamily="34" charset="0"/>
                <a:cs typeface="Tahoma" panose="020B0604030504040204" pitchFamily="34" charset="0"/>
              </a:rPr>
              <a:t>Calculate loss and apply different evaluation metrics.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016000" y="1793313"/>
            <a:ext cx="12928600" cy="1705595"/>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Experiments and Results</a:t>
            </a:r>
            <a:br>
              <a:rPr lang="en-US" spc="-110" dirty="0">
                <a:solidFill>
                  <a:srgbClr val="000000"/>
                </a:solidFill>
              </a:rPr>
            </a:br>
            <a:r>
              <a:rPr lang="en-US" sz="4000" b="0" spc="-110" dirty="0">
                <a:solidFill>
                  <a:srgbClr val="000000"/>
                </a:solidFill>
              </a:rPr>
              <a:t>(Experiment 1: R2Gen Visual Extractor)</a:t>
            </a:r>
          </a:p>
        </p:txBody>
      </p:sp>
      <p:pic>
        <p:nvPicPr>
          <p:cNvPr id="8" name="object 3"/>
          <p:cNvPicPr/>
          <p:nvPr/>
        </p:nvPicPr>
        <p:blipFill>
          <a:blip r:embed="rId2" cstate="print"/>
          <a:stretch>
            <a:fillRect/>
          </a:stretch>
        </p:blipFill>
        <p:spPr>
          <a:xfrm>
            <a:off x="14249400" y="7048500"/>
            <a:ext cx="4038598" cy="3282743"/>
          </a:xfrm>
          <a:prstGeom prst="rect">
            <a:avLst/>
          </a:prstGeom>
        </p:spPr>
      </p:pic>
      <p:sp>
        <p:nvSpPr>
          <p:cNvPr id="2" name="TextBox 1"/>
          <p:cNvSpPr txBox="1"/>
          <p:nvPr/>
        </p:nvSpPr>
        <p:spPr>
          <a:xfrm>
            <a:off x="1371599" y="3427155"/>
            <a:ext cx="15621001" cy="255454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t>We trained the model using the two visual extractors </a:t>
            </a:r>
            <a:r>
              <a:rPr lang="en-US" sz="3200" b="1" dirty="0"/>
              <a:t>ResNet101 </a:t>
            </a:r>
            <a:r>
              <a:rPr lang="en-US" sz="3200" dirty="0"/>
              <a:t>and</a:t>
            </a:r>
            <a:r>
              <a:rPr lang="en-US" sz="3200" b="1" dirty="0"/>
              <a:t> vgg19</a:t>
            </a:r>
            <a:r>
              <a:rPr lang="en-US" sz="3200" dirty="0"/>
              <a:t>,  and we observed that the visual extractor ResNet101 gives higher accuracy and lower testing time per image.</a:t>
            </a:r>
            <a:br>
              <a:rPr lang="en-US" sz="3200" dirty="0"/>
            </a:br>
            <a:endParaRPr lang="en-US" sz="3200" dirty="0"/>
          </a:p>
          <a:p>
            <a:endParaRPr lang="en-US" sz="3200" dirty="0"/>
          </a:p>
        </p:txBody>
      </p:sp>
      <p:graphicFrame>
        <p:nvGraphicFramePr>
          <p:cNvPr id="5" name="Table 8"/>
          <p:cNvGraphicFramePr>
            <a:graphicFrameLocks noGrp="1"/>
          </p:cNvGraphicFramePr>
          <p:nvPr>
            <p:extLst>
              <p:ext uri="{D42A27DB-BD31-4B8C-83A1-F6EECF244321}">
                <p14:modId xmlns:p14="http://schemas.microsoft.com/office/powerpoint/2010/main" val="104599659"/>
              </p:ext>
            </p:extLst>
          </p:nvPr>
        </p:nvGraphicFramePr>
        <p:xfrm>
          <a:off x="1905000" y="5448300"/>
          <a:ext cx="13601704" cy="2259490"/>
        </p:xfrm>
        <a:graphic>
          <a:graphicData uri="http://schemas.openxmlformats.org/drawingml/2006/table">
            <a:tbl>
              <a:tblPr firstRow="1" bandRow="1">
                <a:tableStyleId>{073A0DAA-6AF3-43AB-8588-CEC1D06C72B9}</a:tableStyleId>
              </a:tblPr>
              <a:tblGrid>
                <a:gridCol w="1700213">
                  <a:extLst>
                    <a:ext uri="{9D8B030D-6E8A-4147-A177-3AD203B41FA5}">
                      <a16:colId xmlns:a16="http://schemas.microsoft.com/office/drawing/2014/main" val="20000"/>
                    </a:ext>
                  </a:extLst>
                </a:gridCol>
                <a:gridCol w="1700213">
                  <a:extLst>
                    <a:ext uri="{9D8B030D-6E8A-4147-A177-3AD203B41FA5}">
                      <a16:colId xmlns:a16="http://schemas.microsoft.com/office/drawing/2014/main" val="20001"/>
                    </a:ext>
                  </a:extLst>
                </a:gridCol>
                <a:gridCol w="1700213">
                  <a:extLst>
                    <a:ext uri="{9D8B030D-6E8A-4147-A177-3AD203B41FA5}">
                      <a16:colId xmlns:a16="http://schemas.microsoft.com/office/drawing/2014/main" val="20002"/>
                    </a:ext>
                  </a:extLst>
                </a:gridCol>
                <a:gridCol w="1700213">
                  <a:extLst>
                    <a:ext uri="{9D8B030D-6E8A-4147-A177-3AD203B41FA5}">
                      <a16:colId xmlns:a16="http://schemas.microsoft.com/office/drawing/2014/main" val="20003"/>
                    </a:ext>
                  </a:extLst>
                </a:gridCol>
                <a:gridCol w="1700213">
                  <a:extLst>
                    <a:ext uri="{9D8B030D-6E8A-4147-A177-3AD203B41FA5}">
                      <a16:colId xmlns:a16="http://schemas.microsoft.com/office/drawing/2014/main" val="20004"/>
                    </a:ext>
                  </a:extLst>
                </a:gridCol>
                <a:gridCol w="1700213">
                  <a:extLst>
                    <a:ext uri="{9D8B030D-6E8A-4147-A177-3AD203B41FA5}">
                      <a16:colId xmlns:a16="http://schemas.microsoft.com/office/drawing/2014/main" val="20005"/>
                    </a:ext>
                  </a:extLst>
                </a:gridCol>
                <a:gridCol w="1700213">
                  <a:extLst>
                    <a:ext uri="{9D8B030D-6E8A-4147-A177-3AD203B41FA5}">
                      <a16:colId xmlns:a16="http://schemas.microsoft.com/office/drawing/2014/main" val="20006"/>
                    </a:ext>
                  </a:extLst>
                </a:gridCol>
                <a:gridCol w="1700213">
                  <a:extLst>
                    <a:ext uri="{9D8B030D-6E8A-4147-A177-3AD203B41FA5}">
                      <a16:colId xmlns:a16="http://schemas.microsoft.com/office/drawing/2014/main" val="20007"/>
                    </a:ext>
                  </a:extLst>
                </a:gridCol>
              </a:tblGrid>
              <a:tr h="1218842">
                <a:tc>
                  <a:txBody>
                    <a:bodyPr/>
                    <a:lstStyle/>
                    <a:p>
                      <a:pPr marL="0" marR="0" indent="0" algn="ctr">
                        <a:lnSpc>
                          <a:spcPct val="95000"/>
                        </a:lnSpc>
                        <a:spcBef>
                          <a:spcPts val="300"/>
                        </a:spcBef>
                        <a:spcAft>
                          <a:spcPts val="300"/>
                        </a:spcAft>
                        <a:tabLst>
                          <a:tab pos="182880" algn="l"/>
                        </a:tabLst>
                      </a:pPr>
                      <a:r>
                        <a:rPr lang="x-none" sz="2000" b="1" spc="-5">
                          <a:effectLst/>
                          <a:latin typeface="Times New Roman" panose="02020603050405020304" pitchFamily="18" charset="0"/>
                          <a:ea typeface="SimSun" panose="02010600030101010101" pitchFamily="2" charset="-122"/>
                        </a:rPr>
                        <a:t>Visual Extractor</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dirty="0">
                          <a:effectLst/>
                          <a:latin typeface="Times New Roman" panose="02020603050405020304" pitchFamily="18" charset="0"/>
                          <a:ea typeface="SimSun" panose="02010600030101010101" pitchFamily="2" charset="-122"/>
                        </a:rPr>
                        <a:t>BL-1</a:t>
                      </a:r>
                      <a:endParaRPr lang="en-US" sz="2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dirty="0">
                          <a:effectLst/>
                          <a:latin typeface="Times New Roman" panose="02020603050405020304" pitchFamily="18" charset="0"/>
                          <a:ea typeface="SimSun" panose="02010600030101010101" pitchFamily="2" charset="-122"/>
                        </a:rPr>
                        <a:t>BL-2</a:t>
                      </a:r>
                      <a:endParaRPr lang="en-US" sz="2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a:effectLst/>
                          <a:latin typeface="Times New Roman" panose="02020603050405020304" pitchFamily="18" charset="0"/>
                          <a:ea typeface="SimSun" panose="02010600030101010101" pitchFamily="2" charset="-122"/>
                        </a:rPr>
                        <a:t>BL-3</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a:effectLst/>
                          <a:latin typeface="Times New Roman" panose="02020603050405020304" pitchFamily="18" charset="0"/>
                          <a:ea typeface="SimSun" panose="02010600030101010101" pitchFamily="2" charset="-122"/>
                        </a:rPr>
                        <a:t>BL-4</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a:effectLst/>
                          <a:latin typeface="Times New Roman" panose="02020603050405020304" pitchFamily="18" charset="0"/>
                          <a:ea typeface="SimSun" panose="02010600030101010101" pitchFamily="2" charset="-122"/>
                        </a:rPr>
                        <a:t>MTR</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a:effectLst/>
                          <a:latin typeface="Times New Roman" panose="02020603050405020304" pitchFamily="18" charset="0"/>
                          <a:ea typeface="SimSun" panose="02010600030101010101" pitchFamily="2" charset="-122"/>
                        </a:rPr>
                        <a:t>RG-L</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a:effectLst/>
                          <a:latin typeface="Times New Roman" panose="02020603050405020304" pitchFamily="18" charset="0"/>
                          <a:ea typeface="SimSun" panose="02010600030101010101" pitchFamily="2" charset="-122"/>
                        </a:rPr>
                        <a:t>Testing time for one image (sec)</a:t>
                      </a:r>
                      <a:endParaRPr lang="en-US" sz="2000" spc="-5">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000"/>
                  </a:ext>
                </a:extLst>
              </a:tr>
              <a:tr h="520324">
                <a:tc>
                  <a:txBody>
                    <a:bodyPr/>
                    <a:lstStyle/>
                    <a:p>
                      <a:pPr marL="0" marR="0" indent="0" algn="ctr">
                        <a:lnSpc>
                          <a:spcPct val="95000"/>
                        </a:lnSpc>
                        <a:spcBef>
                          <a:spcPts val="300"/>
                        </a:spcBef>
                        <a:spcAft>
                          <a:spcPts val="300"/>
                        </a:spcAft>
                        <a:tabLst>
                          <a:tab pos="182880" algn="l"/>
                        </a:tabLst>
                      </a:pPr>
                      <a:r>
                        <a:rPr lang="x-none" sz="2000" b="1" spc="-5">
                          <a:effectLst/>
                          <a:latin typeface="Times New Roman" panose="02020603050405020304" pitchFamily="18" charset="0"/>
                          <a:ea typeface="SimSun" panose="02010600030101010101" pitchFamily="2" charset="-122"/>
                        </a:rPr>
                        <a:t>ResNet101</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dirty="0">
                          <a:effectLst/>
                          <a:latin typeface="Times New Roman" panose="02020603050405020304" pitchFamily="18" charset="0"/>
                          <a:ea typeface="SimSun" panose="02010600030101010101" pitchFamily="2" charset="-122"/>
                        </a:rPr>
                        <a:t>0.44</a:t>
                      </a:r>
                      <a:endParaRPr lang="en-US" sz="2000" b="1"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spc="-5" dirty="0">
                          <a:effectLst/>
                          <a:latin typeface="Times New Roman" panose="02020603050405020304" pitchFamily="18" charset="0"/>
                          <a:ea typeface="SimSun" panose="02010600030101010101" pitchFamily="2" charset="-122"/>
                        </a:rPr>
                        <a:t>0.29</a:t>
                      </a:r>
                      <a:endParaRPr lang="en-US" sz="2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spc="-5">
                          <a:effectLst/>
                          <a:latin typeface="Times New Roman" panose="02020603050405020304" pitchFamily="18" charset="0"/>
                          <a:ea typeface="SimSun" panose="02010600030101010101" pitchFamily="2" charset="-122"/>
                        </a:rPr>
                        <a:t>0.21</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spc="-5">
                          <a:effectLst/>
                          <a:latin typeface="Times New Roman" panose="02020603050405020304" pitchFamily="18" charset="0"/>
                          <a:ea typeface="SimSun" panose="02010600030101010101" pitchFamily="2" charset="-122"/>
                        </a:rPr>
                        <a:t>0.16</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spc="-5" dirty="0">
                          <a:effectLst/>
                          <a:latin typeface="Times New Roman" panose="02020603050405020304" pitchFamily="18" charset="0"/>
                          <a:ea typeface="SimSun" panose="02010600030101010101" pitchFamily="2" charset="-122"/>
                        </a:rPr>
                        <a:t>0.18</a:t>
                      </a:r>
                      <a:endParaRPr lang="en-US" sz="2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spc="-5" dirty="0">
                          <a:effectLst/>
                          <a:latin typeface="Times New Roman" panose="02020603050405020304" pitchFamily="18" charset="0"/>
                          <a:ea typeface="SimSun" panose="02010600030101010101" pitchFamily="2" charset="-122"/>
                        </a:rPr>
                        <a:t>0.36</a:t>
                      </a:r>
                      <a:endParaRPr lang="en-US" sz="2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dirty="0">
                          <a:effectLst/>
                          <a:latin typeface="Times New Roman" panose="02020603050405020304" pitchFamily="18" charset="0"/>
                          <a:ea typeface="SimSun" panose="02010600030101010101" pitchFamily="2" charset="-122"/>
                        </a:rPr>
                        <a:t>13.6</a:t>
                      </a:r>
                      <a:endParaRPr lang="en-US" sz="2000" b="1" spc="-5"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001"/>
                  </a:ext>
                </a:extLst>
              </a:tr>
              <a:tr h="520324">
                <a:tc>
                  <a:txBody>
                    <a:bodyPr/>
                    <a:lstStyle/>
                    <a:p>
                      <a:pPr marL="0" marR="0" indent="0" algn="ctr">
                        <a:lnSpc>
                          <a:spcPct val="95000"/>
                        </a:lnSpc>
                        <a:spcBef>
                          <a:spcPts val="300"/>
                        </a:spcBef>
                        <a:spcAft>
                          <a:spcPts val="300"/>
                        </a:spcAft>
                        <a:tabLst>
                          <a:tab pos="182880" algn="l"/>
                        </a:tabLst>
                      </a:pPr>
                      <a:r>
                        <a:rPr lang="x-none" sz="2000" b="1" spc="-5">
                          <a:effectLst/>
                          <a:latin typeface="Times New Roman" panose="02020603050405020304" pitchFamily="18" charset="0"/>
                          <a:ea typeface="SimSun" panose="02010600030101010101" pitchFamily="2" charset="-122"/>
                        </a:rPr>
                        <a:t>Vgg19</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dirty="0">
                          <a:effectLst/>
                          <a:latin typeface="Times New Roman" panose="02020603050405020304" pitchFamily="18" charset="0"/>
                          <a:ea typeface="SimSun" panose="02010600030101010101" pitchFamily="2" charset="-122"/>
                        </a:rPr>
                        <a:t>0.43</a:t>
                      </a:r>
                      <a:endParaRPr lang="en-US" sz="2000" b="1"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spc="-5" dirty="0">
                          <a:effectLst/>
                          <a:latin typeface="Times New Roman" panose="02020603050405020304" pitchFamily="18" charset="0"/>
                          <a:ea typeface="SimSun" panose="02010600030101010101" pitchFamily="2" charset="-122"/>
                        </a:rPr>
                        <a:t>0.27</a:t>
                      </a:r>
                      <a:endParaRPr lang="en-US" sz="2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spc="-5" dirty="0">
                          <a:effectLst/>
                          <a:latin typeface="Times New Roman" panose="02020603050405020304" pitchFamily="18" charset="0"/>
                          <a:ea typeface="SimSun" panose="02010600030101010101" pitchFamily="2" charset="-122"/>
                        </a:rPr>
                        <a:t>0.19</a:t>
                      </a:r>
                      <a:endParaRPr lang="en-US" sz="2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spc="-5" dirty="0">
                          <a:effectLst/>
                          <a:latin typeface="Times New Roman" panose="02020603050405020304" pitchFamily="18" charset="0"/>
                          <a:ea typeface="SimSun" panose="02010600030101010101" pitchFamily="2" charset="-122"/>
                        </a:rPr>
                        <a:t>0.14</a:t>
                      </a:r>
                      <a:endParaRPr lang="en-US" sz="2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spc="-5" dirty="0">
                          <a:effectLst/>
                          <a:latin typeface="Times New Roman" panose="02020603050405020304" pitchFamily="18" charset="0"/>
                          <a:ea typeface="SimSun" panose="02010600030101010101" pitchFamily="2" charset="-122"/>
                        </a:rPr>
                        <a:t>0.17</a:t>
                      </a:r>
                      <a:endParaRPr lang="en-US" sz="2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spc="-5">
                          <a:effectLst/>
                          <a:latin typeface="Times New Roman" panose="02020603050405020304" pitchFamily="18" charset="0"/>
                          <a:ea typeface="SimSun" panose="02010600030101010101" pitchFamily="2" charset="-122"/>
                        </a:rPr>
                        <a:t>0.34</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dirty="0">
                          <a:effectLst/>
                          <a:latin typeface="Times New Roman" panose="02020603050405020304" pitchFamily="18" charset="0"/>
                          <a:ea typeface="SimSun" panose="02010600030101010101" pitchFamily="2" charset="-122"/>
                        </a:rPr>
                        <a:t>17.4</a:t>
                      </a:r>
                      <a:endParaRPr lang="en-US" sz="2000" b="1" spc="-5"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002"/>
                  </a:ext>
                </a:extLst>
              </a:tr>
            </a:tbl>
          </a:graphicData>
        </a:graphic>
      </p:graphicFrame>
      <p:pic>
        <p:nvPicPr>
          <p:cNvPr id="3" name="object 6">
            <a:extLst>
              <a:ext uri="{FF2B5EF4-FFF2-40B4-BE49-F238E27FC236}">
                <a16:creationId xmlns:a16="http://schemas.microsoft.com/office/drawing/2014/main" id="{5CD2A931-D90C-E187-F3EF-F7EF648AF63E}"/>
              </a:ext>
            </a:extLst>
          </p:cNvPr>
          <p:cNvPicPr/>
          <p:nvPr/>
        </p:nvPicPr>
        <p:blipFill>
          <a:blip r:embed="rId3" cstate="print"/>
          <a:stretch>
            <a:fillRect/>
          </a:stretch>
        </p:blipFill>
        <p:spPr>
          <a:xfrm>
            <a:off x="4572000" y="8420100"/>
            <a:ext cx="6629400" cy="838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011871" y="1757040"/>
            <a:ext cx="14609129" cy="1705595"/>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Experiments and Results cont.</a:t>
            </a:r>
            <a:br>
              <a:rPr lang="en-US" spc="-110" dirty="0">
                <a:solidFill>
                  <a:srgbClr val="000000"/>
                </a:solidFill>
              </a:rPr>
            </a:br>
            <a:r>
              <a:rPr lang="en-US" sz="4000" b="0" spc="-110" dirty="0">
                <a:solidFill>
                  <a:srgbClr val="000000"/>
                </a:solidFill>
              </a:rPr>
              <a:t>(Experiment 2: Comparison with Co-attention)</a:t>
            </a:r>
            <a:endParaRPr lang="en-US" sz="4000" spc="-110" dirty="0">
              <a:solidFill>
                <a:srgbClr val="000000"/>
              </a:solidFill>
            </a:endParaRPr>
          </a:p>
        </p:txBody>
      </p:sp>
      <p:sp>
        <p:nvSpPr>
          <p:cNvPr id="44" name="TextBox 43"/>
          <p:cNvSpPr txBox="1"/>
          <p:nvPr/>
        </p:nvSpPr>
        <p:spPr>
          <a:xfrm>
            <a:off x="1295400" y="4000500"/>
            <a:ext cx="11277600" cy="1077218"/>
          </a:xfrm>
          <a:prstGeom prst="rect">
            <a:avLst/>
          </a:prstGeom>
          <a:noFill/>
        </p:spPr>
        <p:txBody>
          <a:bodyPr wrap="square" rtlCol="0">
            <a:spAutoFit/>
          </a:bodyPr>
          <a:lstStyle/>
          <a:p>
            <a:pPr marL="457200" indent="-457200">
              <a:buFontTx/>
              <a:buChar char="-"/>
            </a:pPr>
            <a:r>
              <a:rPr lang="en-US" sz="3200" dirty="0"/>
              <a:t>Co-Attention Model is based on “CNN-LSTM”.</a:t>
            </a:r>
          </a:p>
          <a:p>
            <a:pPr marL="457200" indent="-457200">
              <a:buFontTx/>
              <a:buChar char="-"/>
            </a:pPr>
            <a:r>
              <a:rPr lang="en-US" sz="3200" dirty="0"/>
              <a:t>R2Gen Model is based on transformer.</a:t>
            </a:r>
          </a:p>
        </p:txBody>
      </p:sp>
      <p:pic>
        <p:nvPicPr>
          <p:cNvPr id="86" name="object 3">
            <a:extLst>
              <a:ext uri="{FF2B5EF4-FFF2-40B4-BE49-F238E27FC236}">
                <a16:creationId xmlns:a16="http://schemas.microsoft.com/office/drawing/2014/main" id="{3CFDDC31-0082-E2DE-A333-C59E63ED316A}"/>
              </a:ext>
            </a:extLst>
          </p:cNvPr>
          <p:cNvPicPr/>
          <p:nvPr/>
        </p:nvPicPr>
        <p:blipFill>
          <a:blip r:embed="rId2" cstate="print"/>
          <a:stretch>
            <a:fillRect/>
          </a:stretch>
        </p:blipFill>
        <p:spPr>
          <a:xfrm>
            <a:off x="14706600" y="7793199"/>
            <a:ext cx="3581400" cy="2619160"/>
          </a:xfrm>
          <a:prstGeom prst="rect">
            <a:avLst/>
          </a:prstGeom>
        </p:spPr>
      </p:pic>
      <p:pic>
        <p:nvPicPr>
          <p:cNvPr id="87" name="object 6">
            <a:extLst>
              <a:ext uri="{FF2B5EF4-FFF2-40B4-BE49-F238E27FC236}">
                <a16:creationId xmlns:a16="http://schemas.microsoft.com/office/drawing/2014/main" id="{7473F4D0-BE49-9129-4AE6-017CA8B477FF}"/>
              </a:ext>
            </a:extLst>
          </p:cNvPr>
          <p:cNvPicPr/>
          <p:nvPr/>
        </p:nvPicPr>
        <p:blipFill>
          <a:blip r:embed="rId3" cstate="print"/>
          <a:stretch>
            <a:fillRect/>
          </a:stretch>
        </p:blipFill>
        <p:spPr>
          <a:xfrm>
            <a:off x="4572000" y="8724900"/>
            <a:ext cx="6629400" cy="838200"/>
          </a:xfrm>
          <a:prstGeom prst="rect">
            <a:avLst/>
          </a:prstGeom>
        </p:spPr>
      </p:pic>
      <p:grpSp>
        <p:nvGrpSpPr>
          <p:cNvPr id="2" name="Group 1">
            <a:extLst>
              <a:ext uri="{FF2B5EF4-FFF2-40B4-BE49-F238E27FC236}">
                <a16:creationId xmlns:a16="http://schemas.microsoft.com/office/drawing/2014/main" id="{3965633A-8731-11E9-E573-4C0553317ABC}"/>
              </a:ext>
            </a:extLst>
          </p:cNvPr>
          <p:cNvGrpSpPr/>
          <p:nvPr/>
        </p:nvGrpSpPr>
        <p:grpSpPr>
          <a:xfrm>
            <a:off x="2106705" y="5213182"/>
            <a:ext cx="14885895" cy="3359318"/>
            <a:chOff x="2106705" y="5111564"/>
            <a:chExt cx="14885895" cy="3359318"/>
          </a:xfrm>
        </p:grpSpPr>
        <p:sp>
          <p:nvSpPr>
            <p:cNvPr id="3" name="Rectangle: Rounded Corners 2">
              <a:extLst>
                <a:ext uri="{FF2B5EF4-FFF2-40B4-BE49-F238E27FC236}">
                  <a16:creationId xmlns:a16="http://schemas.microsoft.com/office/drawing/2014/main" id="{0DD6AC0A-EE2A-D08C-0914-D759434461AA}"/>
                </a:ext>
              </a:extLst>
            </p:cNvPr>
            <p:cNvSpPr/>
            <p:nvPr/>
          </p:nvSpPr>
          <p:spPr>
            <a:xfrm>
              <a:off x="11353800" y="6288389"/>
              <a:ext cx="23622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LSTM</a:t>
              </a:r>
            </a:p>
          </p:txBody>
        </p:sp>
        <p:sp>
          <p:nvSpPr>
            <p:cNvPr id="4" name="Rectangle: Rounded Corners 3">
              <a:extLst>
                <a:ext uri="{FF2B5EF4-FFF2-40B4-BE49-F238E27FC236}">
                  <a16:creationId xmlns:a16="http://schemas.microsoft.com/office/drawing/2014/main" id="{9442BF15-A5CC-7EA6-54D6-7D71115F176E}"/>
                </a:ext>
              </a:extLst>
            </p:cNvPr>
            <p:cNvSpPr/>
            <p:nvPr/>
          </p:nvSpPr>
          <p:spPr>
            <a:xfrm>
              <a:off x="14630400" y="6250289"/>
              <a:ext cx="23622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Report</a:t>
              </a:r>
            </a:p>
          </p:txBody>
        </p:sp>
        <p:cxnSp>
          <p:nvCxnSpPr>
            <p:cNvPr id="5" name="Straight Arrow Connector 4">
              <a:extLst>
                <a:ext uri="{FF2B5EF4-FFF2-40B4-BE49-F238E27FC236}">
                  <a16:creationId xmlns:a16="http://schemas.microsoft.com/office/drawing/2014/main" id="{3D529472-F536-C468-2D97-D2DA7F6438A4}"/>
                </a:ext>
              </a:extLst>
            </p:cNvPr>
            <p:cNvCxnSpPr>
              <a:cxnSpLocks/>
            </p:cNvCxnSpPr>
            <p:nvPr/>
          </p:nvCxnSpPr>
          <p:spPr>
            <a:xfrm flipV="1">
              <a:off x="10591800" y="6974189"/>
              <a:ext cx="768037"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BEEA575-5C58-88A0-EB42-AE9BBCCE2D1E}"/>
                </a:ext>
              </a:extLst>
            </p:cNvPr>
            <p:cNvCxnSpPr>
              <a:cxnSpLocks/>
              <a:stCxn id="3" idx="3"/>
            </p:cNvCxnSpPr>
            <p:nvPr/>
          </p:nvCxnSpPr>
          <p:spPr>
            <a:xfrm>
              <a:off x="13716000" y="6974189"/>
              <a:ext cx="920437"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73B17B5-A56F-9EE5-3C78-40B99BC2F6E6}"/>
                </a:ext>
              </a:extLst>
            </p:cNvPr>
            <p:cNvSpPr/>
            <p:nvPr/>
          </p:nvSpPr>
          <p:spPr>
            <a:xfrm rot="5400000">
              <a:off x="8588652" y="6467735"/>
              <a:ext cx="2993377" cy="1012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Co-Attention</a:t>
              </a:r>
            </a:p>
          </p:txBody>
        </p:sp>
        <p:pic>
          <p:nvPicPr>
            <p:cNvPr id="9" name="Picture 8">
              <a:extLst>
                <a:ext uri="{FF2B5EF4-FFF2-40B4-BE49-F238E27FC236}">
                  <a16:creationId xmlns:a16="http://schemas.microsoft.com/office/drawing/2014/main" id="{DAB10B5F-068E-5387-6C49-4EAAB5784870}"/>
                </a:ext>
              </a:extLst>
            </p:cNvPr>
            <p:cNvPicPr>
              <a:picLocks noChangeAspect="1"/>
            </p:cNvPicPr>
            <p:nvPr/>
          </p:nvPicPr>
          <p:blipFill rotWithShape="1">
            <a:blip r:embed="rId4"/>
            <a:srcRect l="3872" r="1129"/>
            <a:stretch>
              <a:fillRect/>
            </a:stretch>
          </p:blipFill>
          <p:spPr>
            <a:xfrm>
              <a:off x="7239000" y="5111564"/>
              <a:ext cx="1447800" cy="2707342"/>
            </a:xfrm>
            <a:prstGeom prst="rect">
              <a:avLst/>
            </a:prstGeom>
          </p:spPr>
        </p:pic>
        <p:cxnSp>
          <p:nvCxnSpPr>
            <p:cNvPr id="10" name="Straight Arrow Connector 9">
              <a:extLst>
                <a:ext uri="{FF2B5EF4-FFF2-40B4-BE49-F238E27FC236}">
                  <a16:creationId xmlns:a16="http://schemas.microsoft.com/office/drawing/2014/main" id="{34638890-F5FA-856E-E9E2-EF520CD6C0B6}"/>
                </a:ext>
              </a:extLst>
            </p:cNvPr>
            <p:cNvCxnSpPr/>
            <p:nvPr/>
          </p:nvCxnSpPr>
          <p:spPr>
            <a:xfrm flipV="1">
              <a:off x="6397826" y="6963642"/>
              <a:ext cx="917374" cy="10552"/>
            </a:xfrm>
            <a:prstGeom prst="straightConnector1">
              <a:avLst/>
            </a:prstGeom>
            <a:ln w="25400" cap="flat" cmpd="sng" algn="ctr">
              <a:solidFill>
                <a:schemeClr val="dk1"/>
              </a:solidFill>
              <a:prstDash val="solid"/>
              <a:round/>
              <a:headEnd type="none" w="lg" len="lg"/>
              <a:tailEnd type="stealth" w="lg" len="lg"/>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C14071AD-9C69-72EE-A4EB-FC55A508AD54}"/>
                </a:ext>
              </a:extLst>
            </p:cNvPr>
            <p:cNvCxnSpPr/>
            <p:nvPr/>
          </p:nvCxnSpPr>
          <p:spPr>
            <a:xfrm>
              <a:off x="8686800" y="6963642"/>
              <a:ext cx="882250" cy="10553"/>
            </a:xfrm>
            <a:prstGeom prst="straightConnector1">
              <a:avLst/>
            </a:prstGeom>
            <a:ln w="25400" cap="flat" cmpd="sng" algn="ctr">
              <a:solidFill>
                <a:schemeClr val="dk1"/>
              </a:solidFill>
              <a:prstDash val="solid"/>
              <a:round/>
              <a:headEnd type="none" w="lg" len="lg"/>
              <a:tailEnd type="stealth" w="lg" len="lg"/>
            </a:ln>
          </p:spPr>
          <p:style>
            <a:lnRef idx="0">
              <a:scrgbClr r="0" g="0" b="0"/>
            </a:lnRef>
            <a:fillRef idx="0">
              <a:scrgbClr r="0" g="0" b="0"/>
            </a:fillRef>
            <a:effectRef idx="0">
              <a:scrgbClr r="0" g="0" b="0"/>
            </a:effectRef>
            <a:fontRef idx="minor">
              <a:schemeClr val="tx1"/>
            </a:fontRef>
          </p:style>
        </p:cxnSp>
        <p:pic>
          <p:nvPicPr>
            <p:cNvPr id="12" name="Picture 11">
              <a:extLst>
                <a:ext uri="{FF2B5EF4-FFF2-40B4-BE49-F238E27FC236}">
                  <a16:creationId xmlns:a16="http://schemas.microsoft.com/office/drawing/2014/main" id="{FE16832C-DC21-4C13-76F0-6D8E5A01D4EB}"/>
                </a:ext>
              </a:extLst>
            </p:cNvPr>
            <p:cNvPicPr>
              <a:picLocks noChangeAspect="1"/>
            </p:cNvPicPr>
            <p:nvPr/>
          </p:nvPicPr>
          <p:blipFill rotWithShape="1">
            <a:blip r:embed="rId5">
              <a:extLst>
                <a:ext uri="{28A0092B-C50C-407E-A947-70E740481C1C}">
                  <a14:useLocalDpi xmlns:a14="http://schemas.microsoft.com/office/drawing/2010/main" val="0"/>
                </a:ext>
              </a:extLst>
            </a:blip>
            <a:srcRect l="953" t="21569" r="84762" b="23529"/>
            <a:stretch>
              <a:fillRect/>
            </a:stretch>
          </p:blipFill>
          <p:spPr>
            <a:xfrm>
              <a:off x="2106705" y="6001529"/>
              <a:ext cx="2084295" cy="1945342"/>
            </a:xfrm>
            <a:prstGeom prst="rect">
              <a:avLst/>
            </a:prstGeom>
          </p:spPr>
        </p:pic>
        <p:sp>
          <p:nvSpPr>
            <p:cNvPr id="13" name="Trapezoid 12">
              <a:extLst>
                <a:ext uri="{FF2B5EF4-FFF2-40B4-BE49-F238E27FC236}">
                  <a16:creationId xmlns:a16="http://schemas.microsoft.com/office/drawing/2014/main" id="{A5585FC7-4A35-8881-AB9F-99F67AD143F0}"/>
                </a:ext>
              </a:extLst>
            </p:cNvPr>
            <p:cNvSpPr/>
            <p:nvPr/>
          </p:nvSpPr>
          <p:spPr>
            <a:xfrm rot="5400000">
              <a:off x="4401164" y="6214261"/>
              <a:ext cx="2475271" cy="15240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CNN</a:t>
              </a:r>
            </a:p>
          </p:txBody>
        </p:sp>
        <p:cxnSp>
          <p:nvCxnSpPr>
            <p:cNvPr id="14" name="Straight Arrow Connector 13">
              <a:extLst>
                <a:ext uri="{FF2B5EF4-FFF2-40B4-BE49-F238E27FC236}">
                  <a16:creationId xmlns:a16="http://schemas.microsoft.com/office/drawing/2014/main" id="{18A08D89-4707-77B6-66D0-6B62D7BC5AE1}"/>
                </a:ext>
              </a:extLst>
            </p:cNvPr>
            <p:cNvCxnSpPr>
              <a:cxnSpLocks/>
            </p:cNvCxnSpPr>
            <p:nvPr/>
          </p:nvCxnSpPr>
          <p:spPr>
            <a:xfrm>
              <a:off x="4178192" y="6974200"/>
              <a:ext cx="698608" cy="2061"/>
            </a:xfrm>
            <a:prstGeom prst="straightConnector1">
              <a:avLst/>
            </a:prstGeom>
            <a:ln w="25400" cap="flat" cmpd="sng" algn="ctr">
              <a:solidFill>
                <a:schemeClr val="dk1"/>
              </a:solidFill>
              <a:prstDash val="solid"/>
              <a:round/>
              <a:headEnd type="none" w="lg" len="lg"/>
              <a:tailEnd type="stealth" w="lg" len="lg"/>
            </a:ln>
          </p:spPr>
          <p:style>
            <a:lnRef idx="0">
              <a:scrgbClr r="0" g="0" b="0"/>
            </a:lnRef>
            <a:fillRef idx="0">
              <a:scrgbClr r="0" g="0" b="0"/>
            </a:fillRef>
            <a:effectRef idx="0">
              <a:scrgbClr r="0" g="0" b="0"/>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016000" y="1793313"/>
            <a:ext cx="13995400" cy="1090042"/>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Experiments and Results cont.</a:t>
            </a:r>
          </a:p>
        </p:txBody>
      </p:sp>
      <p:graphicFrame>
        <p:nvGraphicFramePr>
          <p:cNvPr id="5" name="Table 8"/>
          <p:cNvGraphicFramePr>
            <a:graphicFrameLocks noGrp="1"/>
          </p:cNvGraphicFramePr>
          <p:nvPr>
            <p:extLst>
              <p:ext uri="{D42A27DB-BD31-4B8C-83A1-F6EECF244321}">
                <p14:modId xmlns:p14="http://schemas.microsoft.com/office/powerpoint/2010/main" val="2484409470"/>
              </p:ext>
            </p:extLst>
          </p:nvPr>
        </p:nvGraphicFramePr>
        <p:xfrm>
          <a:off x="1214284" y="5408442"/>
          <a:ext cx="9525000" cy="2500055"/>
        </p:xfrm>
        <a:graphic>
          <a:graphicData uri="http://schemas.openxmlformats.org/drawingml/2006/table">
            <a:tbl>
              <a:tblPr firstRow="1" bandRow="1">
                <a:tableStyleId>{073A0DAA-6AF3-43AB-8588-CEC1D06C72B9}</a:tableStyleId>
              </a:tblPr>
              <a:tblGrid>
                <a:gridCol w="31750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3175000">
                  <a:extLst>
                    <a:ext uri="{9D8B030D-6E8A-4147-A177-3AD203B41FA5}">
                      <a16:colId xmlns:a16="http://schemas.microsoft.com/office/drawing/2014/main" val="20002"/>
                    </a:ext>
                  </a:extLst>
                </a:gridCol>
              </a:tblGrid>
              <a:tr h="866059">
                <a:tc>
                  <a:txBody>
                    <a:bodyPr/>
                    <a:lstStyle/>
                    <a:p>
                      <a:pPr marL="0" marR="0" indent="0" algn="ctr">
                        <a:lnSpc>
                          <a:spcPct val="95000"/>
                        </a:lnSpc>
                        <a:spcBef>
                          <a:spcPts val="300"/>
                        </a:spcBef>
                        <a:spcAft>
                          <a:spcPts val="300"/>
                        </a:spcAft>
                        <a:tabLst>
                          <a:tab pos="182880" algn="l"/>
                        </a:tabLst>
                      </a:pPr>
                      <a:r>
                        <a:rPr lang="en-US" sz="2000" b="1" spc="-5" dirty="0">
                          <a:effectLst/>
                          <a:latin typeface="Times New Roman" panose="02020603050405020304" pitchFamily="18" charset="0"/>
                          <a:ea typeface="SimSun" panose="02010600030101010101" pitchFamily="2" charset="-122"/>
                        </a:rPr>
                        <a:t>Model</a:t>
                      </a:r>
                      <a:endParaRPr lang="en-US" sz="20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en-US" sz="2000" b="1" spc="-5">
                          <a:effectLst/>
                          <a:latin typeface="Times New Roman" panose="02020603050405020304" pitchFamily="18" charset="0"/>
                          <a:ea typeface="SimSun" panose="02010600030101010101" pitchFamily="2" charset="-122"/>
                        </a:rPr>
                        <a:t>R2gen</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en-US" sz="2000" b="1" spc="-5">
                          <a:effectLst/>
                          <a:latin typeface="Times New Roman" panose="02020603050405020304" pitchFamily="18" charset="0"/>
                          <a:ea typeface="SimSun" panose="02010600030101010101" pitchFamily="2" charset="-122"/>
                        </a:rPr>
                        <a:t>Co-Attention</a:t>
                      </a:r>
                      <a:endParaRPr lang="en-US" sz="2000" spc="-5">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000"/>
                  </a:ext>
                </a:extLst>
              </a:tr>
              <a:tr h="816998">
                <a:tc>
                  <a:txBody>
                    <a:bodyPr/>
                    <a:lstStyle/>
                    <a:p>
                      <a:pPr marL="0" marR="0" indent="0" algn="ctr">
                        <a:lnSpc>
                          <a:spcPct val="95000"/>
                        </a:lnSpc>
                        <a:spcBef>
                          <a:spcPts val="300"/>
                        </a:spcBef>
                        <a:spcAft>
                          <a:spcPts val="300"/>
                        </a:spcAft>
                        <a:tabLst>
                          <a:tab pos="182880" algn="l"/>
                        </a:tabLst>
                      </a:pPr>
                      <a:r>
                        <a:rPr lang="en-US" sz="2000" b="1" spc="-5">
                          <a:effectLst/>
                          <a:latin typeface="Times New Roman" panose="02020603050405020304" pitchFamily="18" charset="0"/>
                          <a:ea typeface="SimSun" panose="02010600030101010101" pitchFamily="2" charset="-122"/>
                        </a:rPr>
                        <a:t>BL-1</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en-US" sz="2000" b="1" spc="-5" dirty="0">
                          <a:effectLst/>
                          <a:latin typeface="Times New Roman" panose="02020603050405020304" pitchFamily="18" charset="0"/>
                          <a:ea typeface="SimSun" panose="02010600030101010101" pitchFamily="2" charset="-122"/>
                        </a:rPr>
                        <a:t>0.25</a:t>
                      </a:r>
                    </a:p>
                  </a:txBody>
                  <a:tcPr marL="68580" marR="68580" marT="0" marB="0" anchor="ctr"/>
                </a:tc>
                <a:tc>
                  <a:txBody>
                    <a:bodyPr/>
                    <a:lstStyle/>
                    <a:p>
                      <a:pPr marL="0" marR="0" indent="0" algn="ctr">
                        <a:lnSpc>
                          <a:spcPct val="95000"/>
                        </a:lnSpc>
                        <a:spcBef>
                          <a:spcPts val="300"/>
                        </a:spcBef>
                        <a:spcAft>
                          <a:spcPts val="300"/>
                        </a:spcAft>
                        <a:tabLst>
                          <a:tab pos="182880" algn="l"/>
                        </a:tabLst>
                      </a:pPr>
                      <a:r>
                        <a:rPr lang="en-US" sz="2000" b="1" spc="-5" dirty="0">
                          <a:effectLst/>
                          <a:latin typeface="Times New Roman" panose="02020603050405020304" pitchFamily="18" charset="0"/>
                          <a:ea typeface="SimSun" panose="02010600030101010101" pitchFamily="2" charset="-122"/>
                        </a:rPr>
                        <a:t>0.20</a:t>
                      </a:r>
                    </a:p>
                  </a:txBody>
                  <a:tcPr marL="68580" marR="68580" marT="0" marB="0" anchor="ctr"/>
                </a:tc>
                <a:extLst>
                  <a:ext uri="{0D108BD9-81ED-4DB2-BD59-A6C34878D82A}">
                    <a16:rowId xmlns:a16="http://schemas.microsoft.com/office/drawing/2014/main" val="10001"/>
                  </a:ext>
                </a:extLst>
              </a:tr>
              <a:tr h="816998">
                <a:tc>
                  <a:txBody>
                    <a:bodyPr/>
                    <a:lstStyle/>
                    <a:p>
                      <a:pPr marL="0" marR="0" indent="0" algn="ctr">
                        <a:lnSpc>
                          <a:spcPct val="95000"/>
                        </a:lnSpc>
                        <a:spcBef>
                          <a:spcPts val="300"/>
                        </a:spcBef>
                        <a:spcAft>
                          <a:spcPts val="300"/>
                        </a:spcAft>
                        <a:tabLst>
                          <a:tab pos="182880" algn="l"/>
                        </a:tabLst>
                      </a:pPr>
                      <a:r>
                        <a:rPr lang="en-US" sz="2000" b="1" spc="-5">
                          <a:effectLst/>
                          <a:latin typeface="Times New Roman" panose="02020603050405020304" pitchFamily="18" charset="0"/>
                          <a:ea typeface="SimSun" panose="02010600030101010101" pitchFamily="2" charset="-122"/>
                        </a:rPr>
                        <a:t>Avg testing time for one image (sec).</a:t>
                      </a:r>
                      <a:endParaRPr lang="en-US" sz="20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300"/>
                        </a:spcBef>
                        <a:spcAft>
                          <a:spcPts val="300"/>
                        </a:spcAft>
                        <a:tabLst>
                          <a:tab pos="182880" algn="l"/>
                        </a:tabLst>
                      </a:pPr>
                      <a:r>
                        <a:rPr lang="x-none" sz="2000" b="1" spc="-5" dirty="0">
                          <a:effectLst/>
                          <a:latin typeface="Times New Roman" panose="02020603050405020304" pitchFamily="18" charset="0"/>
                          <a:ea typeface="SimSun" panose="02010600030101010101" pitchFamily="2" charset="-122"/>
                        </a:rPr>
                        <a:t>1</a:t>
                      </a:r>
                      <a:r>
                        <a:rPr lang="en-US" sz="2000" b="1" spc="-5" dirty="0">
                          <a:effectLst/>
                          <a:latin typeface="Times New Roman" panose="02020603050405020304" pitchFamily="18" charset="0"/>
                          <a:ea typeface="SimSun" panose="02010600030101010101" pitchFamily="2" charset="-122"/>
                        </a:rPr>
                        <a:t>2</a:t>
                      </a:r>
                      <a:r>
                        <a:rPr lang="x-none" sz="2000" b="1" spc="-5" dirty="0">
                          <a:effectLst/>
                          <a:latin typeface="Times New Roman" panose="02020603050405020304" pitchFamily="18" charset="0"/>
                          <a:ea typeface="SimSun" panose="02010600030101010101" pitchFamily="2" charset="-122"/>
                        </a:rPr>
                        <a:t>.</a:t>
                      </a:r>
                      <a:r>
                        <a:rPr lang="en-US" sz="2000" b="1" spc="-5" dirty="0">
                          <a:effectLst/>
                          <a:latin typeface="Times New Roman" panose="02020603050405020304" pitchFamily="18" charset="0"/>
                          <a:ea typeface="SimSun" panose="02010600030101010101" pitchFamily="2" charset="-122"/>
                        </a:rPr>
                        <a:t>5</a:t>
                      </a:r>
                    </a:p>
                  </a:txBody>
                  <a:tcPr marL="68580" marR="68580" marT="0" marB="0" anchor="ctr"/>
                </a:tc>
                <a:tc>
                  <a:txBody>
                    <a:bodyPr/>
                    <a:lstStyle/>
                    <a:p>
                      <a:pPr marL="0" marR="0" indent="0" algn="ctr">
                        <a:lnSpc>
                          <a:spcPct val="95000"/>
                        </a:lnSpc>
                        <a:spcBef>
                          <a:spcPts val="300"/>
                        </a:spcBef>
                        <a:spcAft>
                          <a:spcPts val="300"/>
                        </a:spcAft>
                        <a:tabLst>
                          <a:tab pos="182880" algn="l"/>
                        </a:tabLst>
                      </a:pPr>
                      <a:r>
                        <a:rPr lang="en-US" sz="2000" b="1" spc="-5" dirty="0">
                          <a:effectLst/>
                          <a:latin typeface="Times New Roman" panose="02020603050405020304" pitchFamily="18" charset="0"/>
                          <a:ea typeface="SimSun" panose="02010600030101010101" pitchFamily="2" charset="-122"/>
                        </a:rPr>
                        <a:t>4.6</a:t>
                      </a:r>
                    </a:p>
                  </a:txBody>
                  <a:tcPr marL="68580" marR="68580" marT="0" marB="0" anchor="ctr"/>
                </a:tc>
                <a:extLst>
                  <a:ext uri="{0D108BD9-81ED-4DB2-BD59-A6C34878D82A}">
                    <a16:rowId xmlns:a16="http://schemas.microsoft.com/office/drawing/2014/main" val="10002"/>
                  </a:ext>
                </a:extLst>
              </a:tr>
            </a:tbl>
          </a:graphicData>
        </a:graphic>
      </p:graphicFrame>
      <p:sp>
        <p:nvSpPr>
          <p:cNvPr id="4" name="Rectangle 2"/>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10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6600" y="3427885"/>
            <a:ext cx="6556444" cy="56018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19200" y="3487472"/>
            <a:ext cx="9858389" cy="1384995"/>
          </a:xfrm>
          <a:prstGeom prst="rect">
            <a:avLst/>
          </a:prstGeom>
          <a:noFill/>
        </p:spPr>
        <p:txBody>
          <a:bodyPr wrap="square" rtlCol="0">
            <a:spAutoFit/>
          </a:bodyPr>
          <a:lstStyle/>
          <a:p>
            <a:pPr algn="just"/>
            <a:r>
              <a:rPr lang="en-US" sz="2800" dirty="0"/>
              <a:t>Both models (R2gen and Co-Attention) are trained with 50 epochs and then, tested with 100 images to calculate average time on one image and metrices.</a:t>
            </a:r>
          </a:p>
        </p:txBody>
      </p:sp>
      <p:pic>
        <p:nvPicPr>
          <p:cNvPr id="3" name="object 6">
            <a:extLst>
              <a:ext uri="{FF2B5EF4-FFF2-40B4-BE49-F238E27FC236}">
                <a16:creationId xmlns:a16="http://schemas.microsoft.com/office/drawing/2014/main" id="{391BFFAA-447C-25EF-9671-250B06D8FF63}"/>
              </a:ext>
            </a:extLst>
          </p:cNvPr>
          <p:cNvPicPr/>
          <p:nvPr/>
        </p:nvPicPr>
        <p:blipFill>
          <a:blip r:embed="rId3" cstate="print"/>
          <a:stretch>
            <a:fillRect/>
          </a:stretch>
        </p:blipFill>
        <p:spPr>
          <a:xfrm>
            <a:off x="4572000" y="8877300"/>
            <a:ext cx="6629400" cy="838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9A722-5E15-E4F8-D207-CB814EF613DA}"/>
              </a:ext>
            </a:extLst>
          </p:cNvPr>
          <p:cNvSpPr>
            <a:spLocks noGrp="1"/>
          </p:cNvSpPr>
          <p:nvPr>
            <p:ph type="title"/>
          </p:nvPr>
        </p:nvSpPr>
        <p:spPr>
          <a:xfrm>
            <a:off x="1079500" y="1765300"/>
            <a:ext cx="15455900" cy="1092200"/>
          </a:xfrm>
        </p:spPr>
        <p:txBody>
          <a:bodyPr/>
          <a:lstStyle/>
          <a:p>
            <a:r>
              <a:rPr lang="en-US" spc="-110" dirty="0">
                <a:solidFill>
                  <a:srgbClr val="000000"/>
                </a:solidFill>
              </a:rPr>
              <a:t>Additional Features</a:t>
            </a:r>
            <a:endParaRPr lang="en-US" dirty="0"/>
          </a:p>
        </p:txBody>
      </p:sp>
      <p:sp>
        <p:nvSpPr>
          <p:cNvPr id="3" name="Text Placeholder 2">
            <a:extLst>
              <a:ext uri="{FF2B5EF4-FFF2-40B4-BE49-F238E27FC236}">
                <a16:creationId xmlns:a16="http://schemas.microsoft.com/office/drawing/2014/main" id="{04486B04-569A-9077-B424-B711B3D7288A}"/>
              </a:ext>
            </a:extLst>
          </p:cNvPr>
          <p:cNvSpPr>
            <a:spLocks noGrp="1"/>
          </p:cNvSpPr>
          <p:nvPr>
            <p:ph type="body" idx="1"/>
          </p:nvPr>
        </p:nvSpPr>
        <p:spPr>
          <a:xfrm>
            <a:off x="1625599" y="3380464"/>
            <a:ext cx="15824201" cy="2846933"/>
          </a:xfrm>
        </p:spPr>
        <p:txBody>
          <a:bodyPr/>
          <a:lstStyle/>
          <a:p>
            <a:pPr marL="457200" indent="-457200">
              <a:buFont typeface="Arial" panose="020B0604020202020204" pitchFamily="34" charset="0"/>
              <a:buChar char="•"/>
            </a:pPr>
            <a:r>
              <a:rPr lang="en-US" sz="3200" dirty="0"/>
              <a:t>Several features were added for the generated medical report analysis. These features include:</a:t>
            </a:r>
          </a:p>
          <a:p>
            <a:endParaRPr lang="en-US" sz="3200" dirty="0"/>
          </a:p>
          <a:p>
            <a:pPr marL="1428750" lvl="2" indent="-51435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Keyword Extraction </a:t>
            </a:r>
          </a:p>
          <a:p>
            <a:pPr marL="1428750" lvl="2" indent="-51435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Translation into Arabic.</a:t>
            </a:r>
          </a:p>
          <a:p>
            <a:endParaRPr lang="en-US" dirty="0"/>
          </a:p>
        </p:txBody>
      </p:sp>
      <p:pic>
        <p:nvPicPr>
          <p:cNvPr id="5" name="object 6">
            <a:extLst>
              <a:ext uri="{FF2B5EF4-FFF2-40B4-BE49-F238E27FC236}">
                <a16:creationId xmlns:a16="http://schemas.microsoft.com/office/drawing/2014/main" id="{E81EA459-EBA9-DF77-5F5E-B91E10F70F8B}"/>
              </a:ext>
            </a:extLst>
          </p:cNvPr>
          <p:cNvPicPr/>
          <p:nvPr/>
        </p:nvPicPr>
        <p:blipFill>
          <a:blip r:embed="rId2" cstate="print"/>
          <a:stretch>
            <a:fillRect/>
          </a:stretch>
        </p:blipFill>
        <p:spPr>
          <a:xfrm>
            <a:off x="4572000" y="9410700"/>
            <a:ext cx="6199505" cy="709295"/>
          </a:xfrm>
          <a:prstGeom prst="rect">
            <a:avLst/>
          </a:prstGeom>
        </p:spPr>
      </p:pic>
      <p:pic>
        <p:nvPicPr>
          <p:cNvPr id="6" name="object 3">
            <a:extLst>
              <a:ext uri="{FF2B5EF4-FFF2-40B4-BE49-F238E27FC236}">
                <a16:creationId xmlns:a16="http://schemas.microsoft.com/office/drawing/2014/main" id="{D45BA1F6-3759-3BB6-C7D0-DA51BEEAAE04}"/>
              </a:ext>
            </a:extLst>
          </p:cNvPr>
          <p:cNvPicPr/>
          <p:nvPr/>
        </p:nvPicPr>
        <p:blipFill>
          <a:blip r:embed="rId3" cstate="print"/>
          <a:stretch>
            <a:fillRect/>
          </a:stretch>
        </p:blipFill>
        <p:spPr>
          <a:xfrm>
            <a:off x="12801600" y="6362700"/>
            <a:ext cx="5486398" cy="3968543"/>
          </a:xfrm>
          <a:prstGeom prst="rect">
            <a:avLst/>
          </a:prstGeom>
        </p:spPr>
      </p:pic>
    </p:spTree>
    <p:extLst>
      <p:ext uri="{BB962C8B-B14F-4D97-AF65-F5344CB8AC3E}">
        <p14:creationId xmlns:p14="http://schemas.microsoft.com/office/powerpoint/2010/main" val="744309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016000" y="1767458"/>
            <a:ext cx="12928600" cy="1090042"/>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Additional Features </a:t>
            </a:r>
            <a:r>
              <a:rPr kumimoji="0" lang="en-US" sz="6000" b="1" i="0" u="none" strike="noStrike" kern="0" cap="none" spc="-110" normalizeH="0" baseline="0" noProof="0" dirty="0">
                <a:ln>
                  <a:noFill/>
                </a:ln>
                <a:solidFill>
                  <a:srgbClr val="000000"/>
                </a:solidFill>
                <a:effectLst/>
                <a:uLnTx/>
                <a:uFillTx/>
                <a:latin typeface="Tahoma" panose="020B0604030504040204"/>
                <a:ea typeface="+mj-ea"/>
                <a:cs typeface="Tahoma" panose="020B0604030504040204"/>
              </a:rPr>
              <a:t>(cont.)</a:t>
            </a:r>
            <a:endParaRPr lang="en-US" sz="6000" spc="-110" dirty="0">
              <a:solidFill>
                <a:srgbClr val="000000"/>
              </a:solidFill>
            </a:endParaRPr>
          </a:p>
        </p:txBody>
      </p:sp>
      <p:sp>
        <p:nvSpPr>
          <p:cNvPr id="2" name="TextBox 1"/>
          <p:cNvSpPr txBox="1"/>
          <p:nvPr/>
        </p:nvSpPr>
        <p:spPr>
          <a:xfrm>
            <a:off x="1371600" y="3201531"/>
            <a:ext cx="16078200" cy="2246769"/>
          </a:xfrm>
          <a:prstGeom prst="rect">
            <a:avLst/>
          </a:prstGeom>
          <a:noFill/>
        </p:spPr>
        <p:txBody>
          <a:bodyPr wrap="square" rtlCol="0">
            <a:spAutoFit/>
          </a:bodyPr>
          <a:lstStyle/>
          <a:p>
            <a:pPr marL="571500" indent="-571500">
              <a:buFont typeface="Wingdings" panose="05000000000000000000" pitchFamily="2" charset="2"/>
              <a:buChar char="Ø"/>
            </a:pPr>
            <a:r>
              <a:rPr lang="en-US" sz="4000" b="1" spc="-110" dirty="0">
                <a:solidFill>
                  <a:srgbClr val="000000"/>
                </a:solidFill>
              </a:rPr>
              <a:t>Keyword Extraction:</a:t>
            </a:r>
            <a:endParaRPr lang="en-US" sz="4000" b="1" dirty="0">
              <a:sym typeface="+mn-ea"/>
            </a:endParaRPr>
          </a:p>
          <a:p>
            <a:r>
              <a:rPr lang="en-US" sz="3200" dirty="0">
                <a:sym typeface="+mn-ea"/>
              </a:rPr>
              <a:t>	We identified the most significant medical keywords using the NLP algorithm 	</a:t>
            </a:r>
            <a:r>
              <a:rPr lang="en-US" sz="3200" dirty="0" err="1">
                <a:sym typeface="+mn-ea"/>
              </a:rPr>
              <a:t>TextRank</a:t>
            </a:r>
            <a:r>
              <a:rPr lang="en-US" sz="3200" dirty="0">
                <a:sym typeface="+mn-ea"/>
              </a:rPr>
              <a:t> using Natural Language Toolkit (NLTK) with some improvements.</a:t>
            </a:r>
          </a:p>
          <a:p>
            <a:pPr lvl="2"/>
            <a:r>
              <a:rPr lang="en-US" sz="3200" dirty="0"/>
              <a:t>	</a:t>
            </a:r>
            <a:r>
              <a:rPr lang="en-US" sz="3200" b="1" dirty="0"/>
              <a:t>-</a:t>
            </a:r>
            <a:r>
              <a:rPr lang="en-US" sz="3200" dirty="0"/>
              <a:t> </a:t>
            </a:r>
            <a:r>
              <a:rPr lang="en-US" sz="3200"/>
              <a:t>The following </a:t>
            </a:r>
            <a:r>
              <a:rPr lang="en-US" sz="3200" dirty="0"/>
              <a:t>steps are applied:</a:t>
            </a:r>
          </a:p>
        </p:txBody>
      </p:sp>
      <p:sp>
        <p:nvSpPr>
          <p:cNvPr id="4" name="TextBox 3">
            <a:extLst>
              <a:ext uri="{FF2B5EF4-FFF2-40B4-BE49-F238E27FC236}">
                <a16:creationId xmlns:a16="http://schemas.microsoft.com/office/drawing/2014/main" id="{81C62A28-DCED-5C45-A202-C870674CD92F}"/>
              </a:ext>
            </a:extLst>
          </p:cNvPr>
          <p:cNvSpPr txBox="1"/>
          <p:nvPr/>
        </p:nvSpPr>
        <p:spPr>
          <a:xfrm>
            <a:off x="3124200" y="5406628"/>
            <a:ext cx="11201400" cy="4308872"/>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t>Tokenization.</a:t>
            </a:r>
          </a:p>
          <a:p>
            <a:pPr marL="457200" lvl="2" indent="-457200">
              <a:buFont typeface="Wingdings" panose="05000000000000000000" charset="0"/>
              <a:buChar char="Ø"/>
            </a:pPr>
            <a:r>
              <a:rPr lang="en-US" sz="3200" dirty="0"/>
              <a:t>Text Cleaning, Stop Words Removal.</a:t>
            </a:r>
          </a:p>
          <a:p>
            <a:pPr marL="457200" lvl="2" indent="-457200">
              <a:buFont typeface="Wingdings" panose="05000000000000000000" charset="0"/>
              <a:buChar char="Ø"/>
            </a:pPr>
            <a:r>
              <a:rPr lang="en-US" sz="3200" dirty="0"/>
              <a:t>Word Frequency Calculation.</a:t>
            </a:r>
          </a:p>
          <a:p>
            <a:pPr marL="457200" lvl="2" indent="-457200">
              <a:buFont typeface="Wingdings" panose="05000000000000000000" charset="0"/>
              <a:buChar char="Ø"/>
            </a:pPr>
            <a:r>
              <a:rPr lang="en-US" sz="3200" dirty="0"/>
              <a:t>Building a graph of words using </a:t>
            </a:r>
            <a:r>
              <a:rPr lang="en-US" sz="3200" dirty="0" err="1"/>
              <a:t>TextRank</a:t>
            </a:r>
            <a:r>
              <a:rPr lang="en-US" sz="3200" dirty="0"/>
              <a:t>.</a:t>
            </a:r>
          </a:p>
          <a:p>
            <a:pPr marL="457200" lvl="2" indent="-457200">
              <a:buFont typeface="Wingdings" panose="05000000000000000000" charset="0"/>
              <a:buChar char="Ø"/>
            </a:pPr>
            <a:r>
              <a:rPr lang="en-US" sz="3200" dirty="0"/>
              <a:t>Sorting the words by their </a:t>
            </a:r>
            <a:r>
              <a:rPr lang="en-US" sz="3200" dirty="0" err="1"/>
              <a:t>TextRank</a:t>
            </a:r>
            <a:r>
              <a:rPr lang="en-US" sz="3200" dirty="0"/>
              <a:t> score. </a:t>
            </a:r>
          </a:p>
          <a:p>
            <a:pPr marL="457200" lvl="2" indent="-457200">
              <a:buFont typeface="Wingdings" panose="05000000000000000000" charset="0"/>
              <a:buChar char="Ø"/>
            </a:pPr>
            <a:r>
              <a:rPr lang="en-US" sz="3200" dirty="0"/>
              <a:t>Extracting the top words.</a:t>
            </a:r>
          </a:p>
          <a:p>
            <a:pPr marL="457200" lvl="2" indent="-457200">
              <a:buFont typeface="Wingdings" panose="05000000000000000000" charset="0"/>
              <a:buChar char="Ø"/>
            </a:pPr>
            <a:r>
              <a:rPr lang="en-US" sz="3200" dirty="0"/>
              <a:t>Finally, some improvements were made using important chest X-ray keywords.     </a:t>
            </a:r>
          </a:p>
          <a:p>
            <a:endParaRPr lang="en-US" dirty="0"/>
          </a:p>
        </p:txBody>
      </p:sp>
      <p:pic>
        <p:nvPicPr>
          <p:cNvPr id="9" name="object 6">
            <a:extLst>
              <a:ext uri="{FF2B5EF4-FFF2-40B4-BE49-F238E27FC236}">
                <a16:creationId xmlns:a16="http://schemas.microsoft.com/office/drawing/2014/main" id="{D6932797-4E06-A29D-837F-9B990474CD75}"/>
              </a:ext>
            </a:extLst>
          </p:cNvPr>
          <p:cNvPicPr/>
          <p:nvPr/>
        </p:nvPicPr>
        <p:blipFill>
          <a:blip r:embed="rId2" cstate="print"/>
          <a:stretch>
            <a:fillRect/>
          </a:stretch>
        </p:blipFill>
        <p:spPr>
          <a:xfrm>
            <a:off x="4572000" y="9410700"/>
            <a:ext cx="6199505" cy="709295"/>
          </a:xfrm>
          <a:prstGeom prst="rect">
            <a:avLst/>
          </a:prstGeom>
        </p:spPr>
      </p:pic>
      <p:pic>
        <p:nvPicPr>
          <p:cNvPr id="10" name="object 3">
            <a:extLst>
              <a:ext uri="{FF2B5EF4-FFF2-40B4-BE49-F238E27FC236}">
                <a16:creationId xmlns:a16="http://schemas.microsoft.com/office/drawing/2014/main" id="{A8AED6D2-CB20-4A59-B39C-B772E3146782}"/>
              </a:ext>
            </a:extLst>
          </p:cNvPr>
          <p:cNvPicPr/>
          <p:nvPr/>
        </p:nvPicPr>
        <p:blipFill>
          <a:blip r:embed="rId3" cstate="print"/>
          <a:stretch>
            <a:fillRect/>
          </a:stretch>
        </p:blipFill>
        <p:spPr>
          <a:xfrm>
            <a:off x="14249400" y="7042357"/>
            <a:ext cx="4038598" cy="328274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016000" y="1767458"/>
            <a:ext cx="12928600" cy="1090042"/>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Additional Features </a:t>
            </a:r>
            <a:r>
              <a:rPr lang="en-US" sz="6000" spc="-110" dirty="0">
                <a:solidFill>
                  <a:srgbClr val="000000"/>
                </a:solidFill>
              </a:rPr>
              <a:t>(cont.)</a:t>
            </a:r>
          </a:p>
        </p:txBody>
      </p:sp>
      <p:sp>
        <p:nvSpPr>
          <p:cNvPr id="2" name="TextBox 1"/>
          <p:cNvSpPr txBox="1"/>
          <p:nvPr/>
        </p:nvSpPr>
        <p:spPr>
          <a:xfrm>
            <a:off x="1365250" y="3162300"/>
            <a:ext cx="16694150" cy="2185214"/>
          </a:xfrm>
          <a:prstGeom prst="rect">
            <a:avLst/>
          </a:prstGeom>
          <a:noFill/>
        </p:spPr>
        <p:txBody>
          <a:bodyPr wrap="square" rtlCol="0">
            <a:spAutoFit/>
          </a:bodyPr>
          <a:lstStyle/>
          <a:p>
            <a:pPr marL="457200" indent="-457200">
              <a:buFont typeface="Wingdings" panose="05000000000000000000" pitchFamily="2" charset="2"/>
              <a:buChar char="Ø"/>
            </a:pPr>
            <a:r>
              <a:rPr lang="en-US" sz="4000" b="1" dirty="0"/>
              <a:t>Translation: </a:t>
            </a:r>
          </a:p>
          <a:p>
            <a:r>
              <a:rPr lang="en-US" sz="3200" dirty="0"/>
              <a:t>	- We used APIs such as the “My Memory and Reverso Context” Websites.</a:t>
            </a:r>
          </a:p>
          <a:p>
            <a:r>
              <a:rPr lang="en-US" sz="3200" dirty="0"/>
              <a:t>	- The user of our system can select between 2 options:</a:t>
            </a:r>
          </a:p>
          <a:p>
            <a:endParaRPr lang="en-US" sz="3200" dirty="0"/>
          </a:p>
        </p:txBody>
      </p:sp>
      <p:pic>
        <p:nvPicPr>
          <p:cNvPr id="4" name="object 3">
            <a:extLst>
              <a:ext uri="{FF2B5EF4-FFF2-40B4-BE49-F238E27FC236}">
                <a16:creationId xmlns:a16="http://schemas.microsoft.com/office/drawing/2014/main" id="{98DB3805-D41A-F680-00A2-C607DFF744E0}"/>
              </a:ext>
            </a:extLst>
          </p:cNvPr>
          <p:cNvPicPr/>
          <p:nvPr/>
        </p:nvPicPr>
        <p:blipFill>
          <a:blip r:embed="rId2" cstate="print"/>
          <a:stretch>
            <a:fillRect/>
          </a:stretch>
        </p:blipFill>
        <p:spPr>
          <a:xfrm>
            <a:off x="14249400" y="7042357"/>
            <a:ext cx="4038598" cy="3282743"/>
          </a:xfrm>
          <a:prstGeom prst="rect">
            <a:avLst/>
          </a:prstGeom>
        </p:spPr>
      </p:pic>
      <p:sp>
        <p:nvSpPr>
          <p:cNvPr id="9" name="TextBox 8">
            <a:extLst>
              <a:ext uri="{FF2B5EF4-FFF2-40B4-BE49-F238E27FC236}">
                <a16:creationId xmlns:a16="http://schemas.microsoft.com/office/drawing/2014/main" id="{8A46ED25-FA79-ED6A-0150-DB31E7443803}"/>
              </a:ext>
            </a:extLst>
          </p:cNvPr>
          <p:cNvSpPr txBox="1"/>
          <p:nvPr/>
        </p:nvSpPr>
        <p:spPr>
          <a:xfrm>
            <a:off x="3265191" y="4991100"/>
            <a:ext cx="9765009" cy="1077218"/>
          </a:xfrm>
          <a:prstGeom prst="rect">
            <a:avLst/>
          </a:prstGeom>
          <a:noFill/>
        </p:spPr>
        <p:txBody>
          <a:bodyPr wrap="square" rtlCol="0">
            <a:spAutoFit/>
          </a:bodyPr>
          <a:lstStyle/>
          <a:p>
            <a:pPr marL="514350" indent="-514350">
              <a:buFont typeface="+mj-lt"/>
              <a:buAutoNum type="arabicPeriod"/>
            </a:pPr>
            <a:r>
              <a:rPr lang="en-US" sz="3200" dirty="0"/>
              <a:t>Translate full report into Arabic.</a:t>
            </a:r>
          </a:p>
          <a:p>
            <a:pPr marL="514350" indent="-514350">
              <a:buFont typeface="+mj-lt"/>
              <a:buAutoNum type="arabicPeriod"/>
            </a:pPr>
            <a:r>
              <a:rPr lang="en-US" sz="3200" dirty="0"/>
              <a:t>Translate each word of the important keywords. </a:t>
            </a:r>
          </a:p>
        </p:txBody>
      </p:sp>
      <p:pic>
        <p:nvPicPr>
          <p:cNvPr id="10" name="object 6">
            <a:extLst>
              <a:ext uri="{FF2B5EF4-FFF2-40B4-BE49-F238E27FC236}">
                <a16:creationId xmlns:a16="http://schemas.microsoft.com/office/drawing/2014/main" id="{AB0AFF12-7A11-1D82-181A-0D314285937D}"/>
              </a:ext>
            </a:extLst>
          </p:cNvPr>
          <p:cNvPicPr/>
          <p:nvPr/>
        </p:nvPicPr>
        <p:blipFill>
          <a:blip r:embed="rId3" cstate="print"/>
          <a:stretch>
            <a:fillRect/>
          </a:stretch>
        </p:blipFill>
        <p:spPr>
          <a:xfrm>
            <a:off x="4572000" y="8496300"/>
            <a:ext cx="6199505" cy="7092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016000" y="1767840"/>
            <a:ext cx="12928600" cy="1089660"/>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Additional Features: </a:t>
            </a:r>
            <a:r>
              <a:rPr lang="en-US" sz="6000" spc="-110" dirty="0">
                <a:solidFill>
                  <a:srgbClr val="000000"/>
                </a:solidFill>
              </a:rPr>
              <a:t>(Output)</a:t>
            </a:r>
          </a:p>
        </p:txBody>
      </p:sp>
      <p:pic>
        <p:nvPicPr>
          <p:cNvPr id="18" name="Picture 17" descr="Picture1 - Copy (2)"/>
          <p:cNvPicPr>
            <a:picLocks noChangeAspect="1"/>
          </p:cNvPicPr>
          <p:nvPr/>
        </p:nvPicPr>
        <p:blipFill>
          <a:blip r:embed="rId2"/>
          <a:stretch>
            <a:fillRect/>
          </a:stretch>
        </p:blipFill>
        <p:spPr>
          <a:xfrm>
            <a:off x="914400" y="3758565"/>
            <a:ext cx="9928225" cy="4845685"/>
          </a:xfrm>
          <a:prstGeom prst="rect">
            <a:avLst/>
          </a:prstGeom>
        </p:spPr>
      </p:pic>
      <p:pic>
        <p:nvPicPr>
          <p:cNvPr id="20" name="Picture 19" descr="Picture1 - Copy"/>
          <p:cNvPicPr>
            <a:picLocks noChangeAspect="1"/>
          </p:cNvPicPr>
          <p:nvPr/>
        </p:nvPicPr>
        <p:blipFill rotWithShape="1">
          <a:blip r:embed="rId3"/>
          <a:srcRect b="3742"/>
          <a:stretch/>
        </p:blipFill>
        <p:spPr>
          <a:xfrm>
            <a:off x="10972800" y="3771900"/>
            <a:ext cx="5569040" cy="3371646"/>
          </a:xfrm>
          <a:prstGeom prst="rect">
            <a:avLst/>
          </a:prstGeom>
        </p:spPr>
      </p:pic>
      <p:pic>
        <p:nvPicPr>
          <p:cNvPr id="5" name="object 3">
            <a:extLst>
              <a:ext uri="{FF2B5EF4-FFF2-40B4-BE49-F238E27FC236}">
                <a16:creationId xmlns:a16="http://schemas.microsoft.com/office/drawing/2014/main" id="{A8B8C2F1-0C7B-15E5-A567-91FDEF27DB6C}"/>
              </a:ext>
            </a:extLst>
          </p:cNvPr>
          <p:cNvPicPr/>
          <p:nvPr/>
        </p:nvPicPr>
        <p:blipFill>
          <a:blip r:embed="rId4" cstate="print"/>
          <a:stretch>
            <a:fillRect/>
          </a:stretch>
        </p:blipFill>
        <p:spPr>
          <a:xfrm>
            <a:off x="14249400" y="7042357"/>
            <a:ext cx="4038598" cy="3282743"/>
          </a:xfrm>
          <a:prstGeom prst="rect">
            <a:avLst/>
          </a:prstGeom>
        </p:spPr>
      </p:pic>
      <p:pic>
        <p:nvPicPr>
          <p:cNvPr id="10" name="object 6">
            <a:extLst>
              <a:ext uri="{FF2B5EF4-FFF2-40B4-BE49-F238E27FC236}">
                <a16:creationId xmlns:a16="http://schemas.microsoft.com/office/drawing/2014/main" id="{D8E7BDFD-4347-02D1-7B29-BC10E211C011}"/>
              </a:ext>
            </a:extLst>
          </p:cNvPr>
          <p:cNvPicPr/>
          <p:nvPr/>
        </p:nvPicPr>
        <p:blipFill>
          <a:blip r:embed="rId5" cstate="print"/>
          <a:stretch>
            <a:fillRect/>
          </a:stretch>
        </p:blipFill>
        <p:spPr>
          <a:xfrm>
            <a:off x="4572000" y="9387205"/>
            <a:ext cx="6199505" cy="7092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4572000" y="8343900"/>
            <a:ext cx="7326609" cy="1121203"/>
          </a:xfrm>
          <a:prstGeom prst="rect">
            <a:avLst/>
          </a:prstGeom>
        </p:spPr>
      </p:pic>
      <p:sp>
        <p:nvSpPr>
          <p:cNvPr id="7" name="object 7"/>
          <p:cNvSpPr txBox="1">
            <a:spLocks noGrp="1"/>
          </p:cNvSpPr>
          <p:nvPr>
            <p:ph type="title"/>
          </p:nvPr>
        </p:nvSpPr>
        <p:spPr>
          <a:xfrm>
            <a:off x="1016000" y="1793313"/>
            <a:ext cx="7120255" cy="1092200"/>
          </a:xfrm>
          <a:prstGeom prst="rect">
            <a:avLst/>
          </a:prstGeom>
        </p:spPr>
        <p:txBody>
          <a:bodyPr vert="horz" wrap="square" lIns="0" tIns="12700" rIns="0" bIns="0" rtlCol="0">
            <a:spAutoFit/>
          </a:bodyPr>
          <a:lstStyle/>
          <a:p>
            <a:pPr marL="12700">
              <a:lnSpc>
                <a:spcPct val="100000"/>
              </a:lnSpc>
              <a:spcBef>
                <a:spcPts val="100"/>
              </a:spcBef>
            </a:pPr>
            <a:r>
              <a:rPr spc="-110" dirty="0">
                <a:solidFill>
                  <a:srgbClr val="000000"/>
                </a:solidFill>
              </a:rPr>
              <a:t>I</a:t>
            </a:r>
            <a:r>
              <a:rPr lang="en-US" spc="-110" dirty="0">
                <a:solidFill>
                  <a:srgbClr val="000000"/>
                </a:solidFill>
              </a:rPr>
              <a:t>ntroduction</a:t>
            </a:r>
            <a:endParaRPr spc="-110" dirty="0">
              <a:solidFill>
                <a:srgbClr val="000000"/>
              </a:solidFill>
            </a:endParaRPr>
          </a:p>
        </p:txBody>
      </p:sp>
      <p:sp>
        <p:nvSpPr>
          <p:cNvPr id="9" name="TextBox 8"/>
          <p:cNvSpPr txBox="1"/>
          <p:nvPr/>
        </p:nvSpPr>
        <p:spPr>
          <a:xfrm>
            <a:off x="1219200" y="3353541"/>
            <a:ext cx="16154399" cy="4134337"/>
          </a:xfrm>
          <a:prstGeom prst="rect">
            <a:avLst/>
          </a:prstGeom>
          <a:noFill/>
        </p:spPr>
        <p:txBody>
          <a:bodyPr wrap="square" rtlCol="0">
            <a:spAutoFit/>
          </a:bodyPr>
          <a:lstStyle/>
          <a:p>
            <a:pPr marL="571500" lvl="0" indent="-571500">
              <a:lnSpc>
                <a:spcPct val="15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Medical imaging plays a significant role in the diagnosis and treatment of diseases.</a:t>
            </a:r>
          </a:p>
          <a:p>
            <a:pPr marL="571500" lvl="0" indent="-571500">
              <a:lnSpc>
                <a:spcPct val="15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Computer-aided diagnosis and medical imaging systems have improved in the past decade to a point where they can partially mimic radiologists.</a:t>
            </a:r>
          </a:p>
          <a:p>
            <a:pPr marL="571500" lvl="0" indent="-571500">
              <a:lnSpc>
                <a:spcPct val="15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The most common medical imaging application is the Chest X-Ray. </a:t>
            </a:r>
          </a:p>
        </p:txBody>
      </p:sp>
      <p:pic>
        <p:nvPicPr>
          <p:cNvPr id="2" name="object 3">
            <a:extLst>
              <a:ext uri="{FF2B5EF4-FFF2-40B4-BE49-F238E27FC236}">
                <a16:creationId xmlns:a16="http://schemas.microsoft.com/office/drawing/2014/main" id="{1EE6F032-AB38-C31C-F906-3E58E96F53ED}"/>
              </a:ext>
            </a:extLst>
          </p:cNvPr>
          <p:cNvPicPr/>
          <p:nvPr/>
        </p:nvPicPr>
        <p:blipFill>
          <a:blip r:embed="rId3" cstate="print"/>
          <a:stretch>
            <a:fillRect/>
          </a:stretch>
        </p:blipFill>
        <p:spPr>
          <a:xfrm>
            <a:off x="14249400" y="7042357"/>
            <a:ext cx="4038598" cy="328274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4F73-AC53-2398-E7B7-6DCA54C2768E}"/>
              </a:ext>
            </a:extLst>
          </p:cNvPr>
          <p:cNvSpPr>
            <a:spLocks noGrp="1"/>
          </p:cNvSpPr>
          <p:nvPr>
            <p:ph type="title"/>
          </p:nvPr>
        </p:nvSpPr>
        <p:spPr>
          <a:xfrm>
            <a:off x="1143000" y="1765300"/>
            <a:ext cx="15455900" cy="1077218"/>
          </a:xfrm>
        </p:spPr>
        <p:txBody>
          <a:bodyPr/>
          <a:lstStyle/>
          <a:p>
            <a:r>
              <a:rPr lang="en-US" spc="-110" dirty="0">
                <a:solidFill>
                  <a:srgbClr val="000000"/>
                </a:solidFill>
              </a:rPr>
              <a:t>Software Used </a:t>
            </a:r>
            <a:endParaRPr lang="en-US" dirty="0"/>
          </a:p>
        </p:txBody>
      </p:sp>
      <p:sp>
        <p:nvSpPr>
          <p:cNvPr id="4" name="Content Placeholder 3">
            <a:extLst>
              <a:ext uri="{FF2B5EF4-FFF2-40B4-BE49-F238E27FC236}">
                <a16:creationId xmlns:a16="http://schemas.microsoft.com/office/drawing/2014/main" id="{6387DA32-66C1-D568-4F2F-1B2BC1F28D4C}"/>
              </a:ext>
            </a:extLst>
          </p:cNvPr>
          <p:cNvSpPr>
            <a:spLocks noGrp="1"/>
          </p:cNvSpPr>
          <p:nvPr>
            <p:ph sz="half" idx="3"/>
          </p:nvPr>
        </p:nvSpPr>
        <p:spPr>
          <a:xfrm>
            <a:off x="1143000" y="3520618"/>
            <a:ext cx="14859000" cy="3339376"/>
          </a:xfrm>
        </p:spPr>
        <p:txBody>
          <a:bodyPr/>
          <a:lstStyle/>
          <a:p>
            <a:pPr marL="457200" indent="-457200" algn="l">
              <a:buFontTx/>
              <a:buChar char="-"/>
            </a:pPr>
            <a:r>
              <a:rPr lang="en-US" sz="3200" dirty="0">
                <a:solidFill>
                  <a:schemeClr val="tx1"/>
                </a:solidFill>
              </a:rPr>
              <a:t>Python</a:t>
            </a:r>
          </a:p>
          <a:p>
            <a:pPr marL="457200" indent="-457200" algn="l">
              <a:buFontTx/>
              <a:buChar char="-"/>
            </a:pPr>
            <a:r>
              <a:rPr lang="en-US" sz="3200" dirty="0">
                <a:solidFill>
                  <a:schemeClr val="tx1"/>
                </a:solidFill>
              </a:rPr>
              <a:t>HTML, CSS, jQuery to build our website.</a:t>
            </a:r>
          </a:p>
          <a:p>
            <a:pPr marL="457200" indent="-457200" algn="l">
              <a:buFontTx/>
              <a:buChar char="-"/>
            </a:pPr>
            <a:r>
              <a:rPr lang="en-US" sz="3200" dirty="0"/>
              <a:t>Flask to deploy R2Gen model on </a:t>
            </a:r>
            <a:r>
              <a:rPr lang="en-US" sz="3200"/>
              <a:t>website.</a:t>
            </a:r>
            <a:endParaRPr lang="en-US" sz="3200" dirty="0"/>
          </a:p>
          <a:p>
            <a:pPr marL="457200" indent="-457200" algn="l">
              <a:buFontTx/>
              <a:buChar char="-"/>
            </a:pPr>
            <a:r>
              <a:rPr lang="en-US" sz="3200" dirty="0">
                <a:sym typeface="+mn-ea"/>
              </a:rPr>
              <a:t>Natural Language Toolkit.</a:t>
            </a:r>
            <a:endParaRPr lang="en-US" sz="3200" dirty="0"/>
          </a:p>
          <a:p>
            <a:pPr marL="457200" indent="-457200" algn="l">
              <a:buFontTx/>
              <a:buChar char="-"/>
            </a:pPr>
            <a:endParaRPr lang="en-US" sz="3200" dirty="0">
              <a:solidFill>
                <a:schemeClr val="tx1"/>
              </a:solidFill>
            </a:endParaRPr>
          </a:p>
          <a:p>
            <a:pPr algn="l"/>
            <a:endParaRPr lang="en-US" sz="3200" dirty="0">
              <a:solidFill>
                <a:schemeClr val="tx1"/>
              </a:solidFill>
            </a:endParaRPr>
          </a:p>
          <a:p>
            <a:endParaRPr lang="en-US" dirty="0"/>
          </a:p>
        </p:txBody>
      </p:sp>
      <p:pic>
        <p:nvPicPr>
          <p:cNvPr id="6" name="Picture 5" descr="A black and white image of a horn&#10;&#10;Description automatically generated">
            <a:extLst>
              <a:ext uri="{FF2B5EF4-FFF2-40B4-BE49-F238E27FC236}">
                <a16:creationId xmlns:a16="http://schemas.microsoft.com/office/drawing/2014/main" id="{68C22B42-0E65-CA38-ADB1-3099B5995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890" y="3619500"/>
            <a:ext cx="1885950" cy="2419350"/>
          </a:xfrm>
          <a:prstGeom prst="rect">
            <a:avLst/>
          </a:prstGeom>
        </p:spPr>
      </p:pic>
      <p:pic>
        <p:nvPicPr>
          <p:cNvPr id="7" name="object 3">
            <a:extLst>
              <a:ext uri="{FF2B5EF4-FFF2-40B4-BE49-F238E27FC236}">
                <a16:creationId xmlns:a16="http://schemas.microsoft.com/office/drawing/2014/main" id="{CC87670A-3DCB-6DB3-211C-D25BF4A2E56D}"/>
              </a:ext>
            </a:extLst>
          </p:cNvPr>
          <p:cNvPicPr/>
          <p:nvPr/>
        </p:nvPicPr>
        <p:blipFill>
          <a:blip r:embed="rId3" cstate="print"/>
          <a:stretch>
            <a:fillRect/>
          </a:stretch>
        </p:blipFill>
        <p:spPr>
          <a:xfrm>
            <a:off x="14249400" y="7042357"/>
            <a:ext cx="4038598" cy="3282743"/>
          </a:xfrm>
          <a:prstGeom prst="rect">
            <a:avLst/>
          </a:prstGeom>
        </p:spPr>
      </p:pic>
      <p:pic>
        <p:nvPicPr>
          <p:cNvPr id="8" name="object 6">
            <a:extLst>
              <a:ext uri="{FF2B5EF4-FFF2-40B4-BE49-F238E27FC236}">
                <a16:creationId xmlns:a16="http://schemas.microsoft.com/office/drawing/2014/main" id="{A0EB7196-2F43-31A0-05FE-9B2E2682F405}"/>
              </a:ext>
            </a:extLst>
          </p:cNvPr>
          <p:cNvPicPr/>
          <p:nvPr/>
        </p:nvPicPr>
        <p:blipFill>
          <a:blip r:embed="rId4" cstate="print"/>
          <a:stretch>
            <a:fillRect/>
          </a:stretch>
        </p:blipFill>
        <p:spPr>
          <a:xfrm>
            <a:off x="4572000" y="9410700"/>
            <a:ext cx="6199505" cy="709295"/>
          </a:xfrm>
          <a:prstGeom prst="rect">
            <a:avLst/>
          </a:prstGeom>
        </p:spPr>
      </p:pic>
      <p:pic>
        <p:nvPicPr>
          <p:cNvPr id="1030" name="Picture 6" descr="‪Python Logo, symbol, meaning, history, PNG, brand‬‏">
            <a:extLst>
              <a:ext uri="{FF2B5EF4-FFF2-40B4-BE49-F238E27FC236}">
                <a16:creationId xmlns:a16="http://schemas.microsoft.com/office/drawing/2014/main" id="{7EB428EE-C33D-C4F1-30E0-DBC90E7F5E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640" y="3985306"/>
            <a:ext cx="20002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ML - Wikipedia‬‏">
            <a:extLst>
              <a:ext uri="{FF2B5EF4-FFF2-40B4-BE49-F238E27FC236}">
                <a16:creationId xmlns:a16="http://schemas.microsoft.com/office/drawing/2014/main" id="{7AC94783-34C6-3C6B-D6F5-1DA5AD6C5E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23071" y="4228242"/>
            <a:ext cx="1337340" cy="13373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748B931-6146-06E7-4FC2-3E82F8930C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77864" y="5674753"/>
            <a:ext cx="86677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eb, jQuery : 스크롤 움직임으로 맨 위로 가기 버튼을 만드는 방법">
            <a:extLst>
              <a:ext uri="{FF2B5EF4-FFF2-40B4-BE49-F238E27FC236}">
                <a16:creationId xmlns:a16="http://schemas.microsoft.com/office/drawing/2014/main" id="{1665D288-E707-76FA-ECB9-541B005A34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39921" y="6295431"/>
            <a:ext cx="1376363" cy="13763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e Natural Language Toolkit — What is it? | by Kelsey Lane | Medium">
            <a:extLst>
              <a:ext uri="{FF2B5EF4-FFF2-40B4-BE49-F238E27FC236}">
                <a16:creationId xmlns:a16="http://schemas.microsoft.com/office/drawing/2014/main" id="{246208B5-2B84-CCDF-74C3-B4E82B436B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75245" y="7745201"/>
            <a:ext cx="1441039" cy="156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204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2496800" y="1228058"/>
            <a:ext cx="5257800" cy="1582484"/>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Demo </a:t>
            </a:r>
            <a:br>
              <a:rPr lang="en-US" spc="-110" dirty="0">
                <a:solidFill>
                  <a:srgbClr val="000000"/>
                </a:solidFill>
              </a:rPr>
            </a:br>
            <a:r>
              <a:rPr lang="en-US" sz="3200" b="0" spc="-110" dirty="0">
                <a:solidFill>
                  <a:srgbClr val="000000"/>
                </a:solidFill>
              </a:rPr>
              <a:t>Our resultant website</a:t>
            </a:r>
          </a:p>
        </p:txBody>
      </p:sp>
      <p:pic>
        <p:nvPicPr>
          <p:cNvPr id="3" name="object 3">
            <a:extLst>
              <a:ext uri="{FF2B5EF4-FFF2-40B4-BE49-F238E27FC236}">
                <a16:creationId xmlns:a16="http://schemas.microsoft.com/office/drawing/2014/main" id="{74A5857A-9CD1-2BEB-B161-9C412FAA6666}"/>
              </a:ext>
            </a:extLst>
          </p:cNvPr>
          <p:cNvPicPr/>
          <p:nvPr/>
        </p:nvPicPr>
        <p:blipFill>
          <a:blip r:embed="rId4" cstate="print"/>
          <a:stretch>
            <a:fillRect/>
          </a:stretch>
        </p:blipFill>
        <p:spPr>
          <a:xfrm>
            <a:off x="14249400" y="7042357"/>
            <a:ext cx="4038598" cy="3282743"/>
          </a:xfrm>
          <a:prstGeom prst="rect">
            <a:avLst/>
          </a:prstGeom>
        </p:spPr>
      </p:pic>
      <p:pic>
        <p:nvPicPr>
          <p:cNvPr id="2" name="bandicam 2023-07-09 03-07-33-701">
            <a:hlinkClick r:id="" action="ppaction://media"/>
            <a:extLst>
              <a:ext uri="{FF2B5EF4-FFF2-40B4-BE49-F238E27FC236}">
                <a16:creationId xmlns:a16="http://schemas.microsoft.com/office/drawing/2014/main" id="{FA572AF9-75F2-F852-61B0-93767BD8CC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600" y="1216997"/>
            <a:ext cx="10820400" cy="73453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5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016000" y="1409700"/>
            <a:ext cx="12928600" cy="1090042"/>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Conclusion</a:t>
            </a:r>
          </a:p>
        </p:txBody>
      </p:sp>
      <p:sp>
        <p:nvSpPr>
          <p:cNvPr id="2" name="TextBox 1"/>
          <p:cNvSpPr txBox="1"/>
          <p:nvPr/>
        </p:nvSpPr>
        <p:spPr>
          <a:xfrm>
            <a:off x="1447800" y="2705100"/>
            <a:ext cx="15494000" cy="5901231"/>
          </a:xfrm>
          <a:prstGeom prst="rect">
            <a:avLst/>
          </a:prstGeom>
          <a:noFill/>
        </p:spPr>
        <p:txBody>
          <a:bodyPr wrap="square" rtlCol="0">
            <a:spAutoFit/>
          </a:bodyPr>
          <a:lstStyle/>
          <a:p>
            <a:pPr marL="457200" lvl="8" indent="-457200" algn="just">
              <a:lnSpc>
                <a:spcPct val="15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A medical report generation system is used to help radiologists to generate reports to diagnose patients automatically.</a:t>
            </a:r>
          </a:p>
          <a:p>
            <a:pPr marL="457200" lvl="8" indent="-457200" algn="just">
              <a:lnSpc>
                <a:spcPct val="15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Our system generates radiology reports from medical images using R2Gen Model which is a transformer-based model with extra relational memory and MCLN to enhance the generated report.</a:t>
            </a:r>
          </a:p>
          <a:p>
            <a:pPr marL="457200" lvl="8" indent="-457200" algn="just">
              <a:lnSpc>
                <a:spcPct val="15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We used NLP techniques to determine essential and medical keywords in the report to help patients and also translate the generated report into Arabic</a:t>
            </a:r>
            <a:r>
              <a:rPr lang="en-US" sz="3200" dirty="0"/>
              <a:t>.</a:t>
            </a:r>
            <a:endParaRPr lang="en-US" sz="3200" dirty="0">
              <a:latin typeface="Tahoma" panose="020B0604030504040204" pitchFamily="34" charset="0"/>
              <a:ea typeface="Tahoma" panose="020B0604030504040204" pitchFamily="34" charset="0"/>
              <a:cs typeface="Tahoma" panose="020B0604030504040204" pitchFamily="34" charset="0"/>
            </a:endParaRPr>
          </a:p>
          <a:p>
            <a:pPr lvl="8" algn="just">
              <a:lnSpc>
                <a:spcPct val="150000"/>
              </a:lnSpc>
            </a:pPr>
            <a:r>
              <a:rPr lang="en-US" sz="3200" dirty="0">
                <a:latin typeface="Tahoma" panose="020B0604030504040204" pitchFamily="34" charset="0"/>
                <a:ea typeface="Tahoma" panose="020B0604030504040204" pitchFamily="34" charset="0"/>
                <a:cs typeface="Tahoma" panose="020B0604030504040204" pitchFamily="34" charset="0"/>
              </a:rPr>
              <a:t> </a:t>
            </a:r>
          </a:p>
        </p:txBody>
      </p:sp>
      <p:pic>
        <p:nvPicPr>
          <p:cNvPr id="3" name="object 3">
            <a:extLst>
              <a:ext uri="{FF2B5EF4-FFF2-40B4-BE49-F238E27FC236}">
                <a16:creationId xmlns:a16="http://schemas.microsoft.com/office/drawing/2014/main" id="{A4B26F50-E518-5BEC-981E-CEB356E98620}"/>
              </a:ext>
            </a:extLst>
          </p:cNvPr>
          <p:cNvPicPr/>
          <p:nvPr/>
        </p:nvPicPr>
        <p:blipFill>
          <a:blip r:embed="rId2" cstate="print"/>
          <a:stretch>
            <a:fillRect/>
          </a:stretch>
        </p:blipFill>
        <p:spPr>
          <a:xfrm>
            <a:off x="15087600" y="7734300"/>
            <a:ext cx="3200398" cy="2596943"/>
          </a:xfrm>
          <a:prstGeom prst="rect">
            <a:avLst/>
          </a:prstGeom>
        </p:spPr>
      </p:pic>
      <p:pic>
        <p:nvPicPr>
          <p:cNvPr id="4" name="object 6">
            <a:extLst>
              <a:ext uri="{FF2B5EF4-FFF2-40B4-BE49-F238E27FC236}">
                <a16:creationId xmlns:a16="http://schemas.microsoft.com/office/drawing/2014/main" id="{1032A526-29A9-3340-AB31-BB19FE6D8CB5}"/>
              </a:ext>
            </a:extLst>
          </p:cNvPr>
          <p:cNvPicPr/>
          <p:nvPr/>
        </p:nvPicPr>
        <p:blipFill>
          <a:blip r:embed="rId3" cstate="print"/>
          <a:stretch>
            <a:fillRect/>
          </a:stretch>
        </p:blipFill>
        <p:spPr>
          <a:xfrm>
            <a:off x="4572000" y="9387205"/>
            <a:ext cx="6199505" cy="7092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016000" y="1409700"/>
            <a:ext cx="12928600" cy="1090042"/>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Conclusion (cont.)</a:t>
            </a:r>
          </a:p>
        </p:txBody>
      </p:sp>
      <p:pic>
        <p:nvPicPr>
          <p:cNvPr id="3" name="object 3">
            <a:extLst>
              <a:ext uri="{FF2B5EF4-FFF2-40B4-BE49-F238E27FC236}">
                <a16:creationId xmlns:a16="http://schemas.microsoft.com/office/drawing/2014/main" id="{A4B26F50-E518-5BEC-981E-CEB356E98620}"/>
              </a:ext>
            </a:extLst>
          </p:cNvPr>
          <p:cNvPicPr/>
          <p:nvPr/>
        </p:nvPicPr>
        <p:blipFill>
          <a:blip r:embed="rId2" cstate="print"/>
          <a:stretch>
            <a:fillRect/>
          </a:stretch>
        </p:blipFill>
        <p:spPr>
          <a:xfrm>
            <a:off x="15087600" y="7734300"/>
            <a:ext cx="3200398" cy="2596943"/>
          </a:xfrm>
          <a:prstGeom prst="rect">
            <a:avLst/>
          </a:prstGeom>
        </p:spPr>
      </p:pic>
      <p:sp>
        <p:nvSpPr>
          <p:cNvPr id="2" name="TextBox 1"/>
          <p:cNvSpPr txBox="1"/>
          <p:nvPr/>
        </p:nvSpPr>
        <p:spPr>
          <a:xfrm>
            <a:off x="1422400" y="2694605"/>
            <a:ext cx="15494000" cy="6639895"/>
          </a:xfrm>
          <a:prstGeom prst="rect">
            <a:avLst/>
          </a:prstGeom>
          <a:noFill/>
        </p:spPr>
        <p:txBody>
          <a:bodyPr wrap="square" rtlCol="0">
            <a:spAutoFit/>
          </a:bodyPr>
          <a:lstStyle/>
          <a:p>
            <a:pPr marL="457200" lvl="8" indent="-457200" algn="just">
              <a:lnSpc>
                <a:spcPct val="15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We experimented with different models for automated medical report generation, these models are: R2Gen based on transformer and Co-Attention based on CNN-LSTM. Also, R2Gen model takes 2 images (lateral and frontal) as input while Co-Attention takes only one image.</a:t>
            </a:r>
          </a:p>
          <a:p>
            <a:pPr marL="457200" lvl="8" indent="-457200" algn="just">
              <a:lnSpc>
                <a:spcPct val="15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 We conclude that R2Gen is better than Co-Attention for the generated report, but Co-Attention is faster than R2Gen.</a:t>
            </a:r>
          </a:p>
          <a:p>
            <a:pPr marL="457200" lvl="8" indent="-457200" algn="just">
              <a:lnSpc>
                <a:spcPct val="15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In addition, we tried to speed up R2Gen using VGG19 as a visual extractor, we conclude that visual extractor with ResNet101 is faster and more accurate than visual extractor VGG19.</a:t>
            </a:r>
          </a:p>
        </p:txBody>
      </p:sp>
      <p:pic>
        <p:nvPicPr>
          <p:cNvPr id="4" name="object 6">
            <a:extLst>
              <a:ext uri="{FF2B5EF4-FFF2-40B4-BE49-F238E27FC236}">
                <a16:creationId xmlns:a16="http://schemas.microsoft.com/office/drawing/2014/main" id="{C6C9F5E7-CE20-DFEA-9D29-EE0EB7578F24}"/>
              </a:ext>
            </a:extLst>
          </p:cNvPr>
          <p:cNvPicPr/>
          <p:nvPr/>
        </p:nvPicPr>
        <p:blipFill>
          <a:blip r:embed="rId3" cstate="print"/>
          <a:stretch>
            <a:fillRect/>
          </a:stretch>
        </p:blipFill>
        <p:spPr>
          <a:xfrm>
            <a:off x="4572000" y="9387205"/>
            <a:ext cx="6199505" cy="709295"/>
          </a:xfrm>
          <a:prstGeom prst="rect">
            <a:avLst/>
          </a:prstGeom>
        </p:spPr>
      </p:pic>
    </p:spTree>
    <p:extLst>
      <p:ext uri="{BB962C8B-B14F-4D97-AF65-F5344CB8AC3E}">
        <p14:creationId xmlns:p14="http://schemas.microsoft.com/office/powerpoint/2010/main" val="190687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4560591" y="7527497"/>
            <a:ext cx="7326609" cy="1121203"/>
          </a:xfrm>
          <a:prstGeom prst="rect">
            <a:avLst/>
          </a:prstGeom>
        </p:spPr>
      </p:pic>
      <p:sp>
        <p:nvSpPr>
          <p:cNvPr id="7" name="object 7"/>
          <p:cNvSpPr txBox="1">
            <a:spLocks noGrp="1"/>
          </p:cNvSpPr>
          <p:nvPr>
            <p:ph type="title"/>
          </p:nvPr>
        </p:nvSpPr>
        <p:spPr>
          <a:xfrm>
            <a:off x="1016000" y="1386458"/>
            <a:ext cx="12928600" cy="1090042"/>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Future work</a:t>
            </a:r>
          </a:p>
        </p:txBody>
      </p:sp>
      <p:sp>
        <p:nvSpPr>
          <p:cNvPr id="2" name="TextBox 1"/>
          <p:cNvSpPr txBox="1"/>
          <p:nvPr/>
        </p:nvSpPr>
        <p:spPr>
          <a:xfrm>
            <a:off x="1447800" y="2705100"/>
            <a:ext cx="11506200" cy="3685240"/>
          </a:xfrm>
          <a:prstGeom prst="rect">
            <a:avLst/>
          </a:prstGeom>
          <a:noFill/>
        </p:spPr>
        <p:txBody>
          <a:bodyPr wrap="square" rtlCol="0">
            <a:spAutoFit/>
          </a:bodyPr>
          <a:lstStyle/>
          <a:p>
            <a:pPr marL="457200" lvl="8" indent="-457200" algn="just">
              <a:lnSpc>
                <a:spcPct val="15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The patient receives the report as a standard report that contains information about his/her medical history, physical examination findings, diagnostic test results.</a:t>
            </a:r>
          </a:p>
          <a:p>
            <a:pPr marL="457200" lvl="8" indent="-457200" algn="just">
              <a:lnSpc>
                <a:spcPct val="150000"/>
              </a:lnSpc>
              <a:buFont typeface="Arial" panose="020B0604020202020204" pitchFamily="34" charset="0"/>
              <a:buChar char="•"/>
            </a:pPr>
            <a:r>
              <a:rPr lang="en-US" sz="3200" dirty="0">
                <a:latin typeface="Tahoma" panose="020B0604030504040204" pitchFamily="34" charset="0"/>
                <a:ea typeface="Tahoma" panose="020B0604030504040204" pitchFamily="34" charset="0"/>
                <a:cs typeface="Tahoma" panose="020B0604030504040204" pitchFamily="34" charset="0"/>
              </a:rPr>
              <a:t>Use another dataset, not chest X-ray; any medical data set, such as brain X-ray.</a:t>
            </a:r>
          </a:p>
        </p:txBody>
      </p:sp>
      <p:pic>
        <p:nvPicPr>
          <p:cNvPr id="3" name="object 3">
            <a:extLst>
              <a:ext uri="{FF2B5EF4-FFF2-40B4-BE49-F238E27FC236}">
                <a16:creationId xmlns:a16="http://schemas.microsoft.com/office/drawing/2014/main" id="{61912ADD-A979-6C1F-B941-B37F76F052E3}"/>
              </a:ext>
            </a:extLst>
          </p:cNvPr>
          <p:cNvPicPr/>
          <p:nvPr/>
        </p:nvPicPr>
        <p:blipFill>
          <a:blip r:embed="rId3" cstate="print"/>
          <a:stretch>
            <a:fillRect/>
          </a:stretch>
        </p:blipFill>
        <p:spPr>
          <a:xfrm>
            <a:off x="14249400" y="7042357"/>
            <a:ext cx="4038598" cy="328274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723900"/>
            <a:ext cx="15455900" cy="1092200"/>
          </a:xfrm>
        </p:spPr>
        <p:txBody>
          <a:bodyPr/>
          <a:lstStyle/>
          <a:p>
            <a:pPr algn="ctr"/>
            <a:r>
              <a:rPr lang="en-US" spc="-110" dirty="0">
                <a:solidFill>
                  <a:srgbClr val="000000"/>
                </a:solidFill>
              </a:rPr>
              <a:t>Time Plan</a:t>
            </a:r>
            <a:endParaRPr lang="en-US" dirty="0"/>
          </a:p>
        </p:txBody>
      </p:sp>
      <p:pic>
        <p:nvPicPr>
          <p:cNvPr id="4" name="Picture 3" descr="A picture containing text, screenshot, diagram, number&#10;&#10;Description automatically generated">
            <a:extLst>
              <a:ext uri="{FF2B5EF4-FFF2-40B4-BE49-F238E27FC236}">
                <a16:creationId xmlns:a16="http://schemas.microsoft.com/office/drawing/2014/main" id="{901560E0-44FA-061B-73EB-4B4D70E1385A}"/>
              </a:ext>
            </a:extLst>
          </p:cNvPr>
          <p:cNvPicPr>
            <a:picLocks noChangeAspect="1"/>
          </p:cNvPicPr>
          <p:nvPr/>
        </p:nvPicPr>
        <p:blipFill rotWithShape="1">
          <a:blip r:embed="rId2">
            <a:extLst>
              <a:ext uri="{28A0092B-C50C-407E-A947-70E740481C1C}">
                <a14:useLocalDpi xmlns:a14="http://schemas.microsoft.com/office/drawing/2010/main" val="0"/>
              </a:ext>
            </a:extLst>
          </a:blip>
          <a:srcRect t="10757"/>
          <a:stretch/>
        </p:blipFill>
        <p:spPr>
          <a:xfrm>
            <a:off x="2971800" y="1816100"/>
            <a:ext cx="12420600" cy="8183058"/>
          </a:xfrm>
          <a:prstGeom prst="rect">
            <a:avLst/>
          </a:prstGeom>
          <a:noFill/>
          <a:ln w="12700">
            <a:solidFill>
              <a:schemeClr val="accent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4562168" y="8877300"/>
            <a:ext cx="8620432" cy="1121203"/>
          </a:xfrm>
          <a:prstGeom prst="rect">
            <a:avLst/>
          </a:prstGeom>
        </p:spPr>
      </p:pic>
      <p:sp>
        <p:nvSpPr>
          <p:cNvPr id="7" name="object 7"/>
          <p:cNvSpPr txBox="1">
            <a:spLocks noGrp="1"/>
          </p:cNvSpPr>
          <p:nvPr>
            <p:ph type="title"/>
          </p:nvPr>
        </p:nvSpPr>
        <p:spPr>
          <a:xfrm>
            <a:off x="1016000" y="1714500"/>
            <a:ext cx="12928600" cy="1090042"/>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References</a:t>
            </a:r>
          </a:p>
        </p:txBody>
      </p:sp>
      <p:pic>
        <p:nvPicPr>
          <p:cNvPr id="4" name="object 3">
            <a:extLst>
              <a:ext uri="{FF2B5EF4-FFF2-40B4-BE49-F238E27FC236}">
                <a16:creationId xmlns:a16="http://schemas.microsoft.com/office/drawing/2014/main" id="{03705EBD-130B-DABD-B213-4BD5B9139EF4}"/>
              </a:ext>
            </a:extLst>
          </p:cNvPr>
          <p:cNvPicPr/>
          <p:nvPr/>
        </p:nvPicPr>
        <p:blipFill>
          <a:blip r:embed="rId3" cstate="print"/>
          <a:stretch>
            <a:fillRect/>
          </a:stretch>
        </p:blipFill>
        <p:spPr>
          <a:xfrm>
            <a:off x="14249402" y="7042357"/>
            <a:ext cx="4038598" cy="3282743"/>
          </a:xfrm>
          <a:prstGeom prst="rect">
            <a:avLst/>
          </a:prstGeom>
        </p:spPr>
      </p:pic>
      <p:sp>
        <p:nvSpPr>
          <p:cNvPr id="2" name="TextBox 1"/>
          <p:cNvSpPr txBox="1"/>
          <p:nvPr/>
        </p:nvSpPr>
        <p:spPr>
          <a:xfrm>
            <a:off x="1600200" y="3314700"/>
            <a:ext cx="13716000" cy="5262979"/>
          </a:xfrm>
          <a:prstGeom prst="rect">
            <a:avLst/>
          </a:prstGeom>
          <a:noFill/>
        </p:spPr>
        <p:txBody>
          <a:bodyPr wrap="square" rtlCol="0">
            <a:spAutoFit/>
          </a:bodyPr>
          <a:lstStyle/>
          <a:p>
            <a:pPr algn="just"/>
            <a:r>
              <a:rPr lang="en-US" sz="2800" dirty="0"/>
              <a:t>[1] Kelvin Xu, Jimmy Ba, Ryan </a:t>
            </a:r>
            <a:r>
              <a:rPr lang="en-US" sz="2800" dirty="0" err="1"/>
              <a:t>Kiros</a:t>
            </a:r>
            <a:r>
              <a:rPr lang="en-US" sz="2800" dirty="0"/>
              <a:t>, </a:t>
            </a:r>
            <a:r>
              <a:rPr lang="en-US" sz="2800" dirty="0" err="1"/>
              <a:t>Kyunghyun</a:t>
            </a:r>
            <a:r>
              <a:rPr lang="en-US" sz="2800" dirty="0"/>
              <a:t> Cho, Aaron Courville, Ruslan </a:t>
            </a:r>
            <a:r>
              <a:rPr lang="en-US" sz="2800" dirty="0" err="1"/>
              <a:t>Salakhudinov</a:t>
            </a:r>
            <a:r>
              <a:rPr lang="en-US" sz="2800" dirty="0"/>
              <a:t>, Rich </a:t>
            </a:r>
            <a:r>
              <a:rPr lang="en-US" sz="2800" dirty="0" err="1"/>
              <a:t>Zemel</a:t>
            </a:r>
            <a:r>
              <a:rPr lang="en-US" sz="2800" dirty="0"/>
              <a:t>, and Yoshua </a:t>
            </a:r>
            <a:r>
              <a:rPr lang="en-US" sz="2800" dirty="0" err="1"/>
              <a:t>Bengio</a:t>
            </a:r>
            <a:r>
              <a:rPr lang="en-US" sz="2800" dirty="0"/>
              <a:t>., 2015. Show, attend and tell: Neural image caption generation with visual attention.</a:t>
            </a:r>
          </a:p>
          <a:p>
            <a:pPr algn="just"/>
            <a:r>
              <a:rPr lang="en-US" sz="2800" dirty="0"/>
              <a:t>[2] Chen, Z., Song, Y., Chang, T.H. and Wan, X., 2020. Generating radiology reports via memory-driven transformer. </a:t>
            </a:r>
            <a:r>
              <a:rPr lang="en-US" sz="2800" dirty="0" err="1"/>
              <a:t>arXiv</a:t>
            </a:r>
            <a:r>
              <a:rPr lang="en-US" sz="2800" dirty="0"/>
              <a:t> preprint arXiv:2010.16056.</a:t>
            </a:r>
          </a:p>
          <a:p>
            <a:pPr algn="just"/>
            <a:r>
              <a:rPr lang="en-US" sz="2800" dirty="0"/>
              <a:t>[3] Sai, Rahul &amp; </a:t>
            </a:r>
            <a:r>
              <a:rPr lang="en-US" sz="2800" dirty="0" err="1"/>
              <a:t>Kather</a:t>
            </a:r>
            <a:r>
              <a:rPr lang="en-US" sz="2800" dirty="0"/>
              <a:t>, Sharmila &amp; Tripathy, B.K.. (2021). Automated Medical Report Generation on Chest X-Ray Images using Co-Attention mechanism.10.13140/RG.2.2.26061.15843.</a:t>
            </a:r>
          </a:p>
          <a:p>
            <a:pPr algn="just"/>
            <a:r>
              <a:rPr lang="en-US" sz="2800" dirty="0"/>
              <a:t>[4] Vaswani, A., </a:t>
            </a:r>
            <a:r>
              <a:rPr lang="en-US" sz="2800" dirty="0" err="1"/>
              <a:t>Shazeer</a:t>
            </a:r>
            <a:r>
              <a:rPr lang="en-US" sz="2800" dirty="0"/>
              <a:t>, N., Parmar, N., </a:t>
            </a:r>
            <a:r>
              <a:rPr lang="en-US" sz="2800" dirty="0" err="1"/>
              <a:t>Uszkoreit</a:t>
            </a:r>
            <a:r>
              <a:rPr lang="en-US" sz="2800" dirty="0"/>
              <a:t>, J., Jones, L., Gomez, A.N., Kaiser, Ł. and </a:t>
            </a:r>
            <a:r>
              <a:rPr lang="en-US" sz="2800" dirty="0" err="1"/>
              <a:t>Polosukhin</a:t>
            </a:r>
            <a:r>
              <a:rPr lang="en-US" sz="2800" dirty="0"/>
              <a:t>, I., 2017. Attention is all you need. Advances in neural information processing systems, 30.</a:t>
            </a:r>
          </a:p>
          <a:p>
            <a:pPr algn="just"/>
            <a:r>
              <a:rPr lang="en-US" sz="2800" dirty="0"/>
              <a:t>[5] https://kikaben.com/transformers-encoder-decoder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314840"/>
            <a:ext cx="8513353" cy="2972159"/>
          </a:xfrm>
          <a:prstGeom prst="rect">
            <a:avLst/>
          </a:prstGeom>
        </p:spPr>
      </p:pic>
      <p:pic>
        <p:nvPicPr>
          <p:cNvPr id="3" name="object 3"/>
          <p:cNvPicPr/>
          <p:nvPr/>
        </p:nvPicPr>
        <p:blipFill>
          <a:blip r:embed="rId3" cstate="print"/>
          <a:stretch>
            <a:fillRect/>
          </a:stretch>
        </p:blipFill>
        <p:spPr>
          <a:xfrm>
            <a:off x="9644581" y="1"/>
            <a:ext cx="8643418" cy="3431444"/>
          </a:xfrm>
          <a:prstGeom prst="rect">
            <a:avLst/>
          </a:prstGeom>
        </p:spPr>
      </p:pic>
      <p:sp>
        <p:nvSpPr>
          <p:cNvPr id="10" name="Rectangle 9"/>
          <p:cNvSpPr/>
          <p:nvPr/>
        </p:nvSpPr>
        <p:spPr>
          <a:xfrm>
            <a:off x="3911484" y="4000500"/>
            <a:ext cx="10761216" cy="2169825"/>
          </a:xfrm>
          <a:prstGeom prst="rect">
            <a:avLst/>
          </a:prstGeom>
        </p:spPr>
        <p:txBody>
          <a:bodyPr wrap="none">
            <a:spAutoFit/>
          </a:bodyPr>
          <a:lstStyle/>
          <a:p>
            <a:r>
              <a:rPr lang="en-US" sz="13500" b="1" spc="415" dirty="0">
                <a:solidFill>
                  <a:srgbClr val="000000"/>
                </a:solidFill>
                <a:latin typeface="Tahoma" panose="020B0604030504040204" pitchFamily="34" charset="0"/>
                <a:ea typeface="Tahoma" panose="020B0604030504040204" pitchFamily="34" charset="0"/>
                <a:cs typeface="Tahoma" panose="020B0604030504040204" pitchFamily="34" charset="0"/>
              </a:rPr>
              <a:t>THANK</a:t>
            </a:r>
            <a:r>
              <a:rPr lang="en-US" sz="13500" b="1" spc="-825" dirty="0">
                <a:solidFill>
                  <a:srgbClr val="000000"/>
                </a:solidFill>
              </a:rPr>
              <a:t> </a:t>
            </a:r>
            <a:r>
              <a:rPr lang="en-US" sz="13500" b="1" spc="204" dirty="0">
                <a:solidFill>
                  <a:srgbClr val="000000"/>
                </a:solidFill>
                <a:latin typeface="Tahoma" panose="020B0604030504040204" pitchFamily="34" charset="0"/>
                <a:ea typeface="Tahoma" panose="020B0604030504040204" pitchFamily="34" charset="0"/>
                <a:cs typeface="Tahoma" panose="020B0604030504040204" pitchFamily="34" charset="0"/>
              </a:rPr>
              <a:t>YOU</a:t>
            </a:r>
            <a:endParaRPr lang="en-US" sz="13500"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1028700"/>
            <a:ext cx="10642600" cy="1090042"/>
          </a:xfrm>
          <a:prstGeom prst="rect">
            <a:avLst/>
          </a:prstGeom>
        </p:spPr>
        <p:txBody>
          <a:bodyPr vert="horz" wrap="square" lIns="0" tIns="12700" rIns="0" bIns="0" rtlCol="0">
            <a:spAutoFit/>
          </a:bodyPr>
          <a:lstStyle/>
          <a:p>
            <a:pPr marL="12700">
              <a:lnSpc>
                <a:spcPct val="100000"/>
              </a:lnSpc>
              <a:spcBef>
                <a:spcPts val="100"/>
              </a:spcBef>
            </a:pPr>
            <a:r>
              <a:rPr lang="en-US" spc="120" dirty="0">
                <a:solidFill>
                  <a:srgbClr val="000000"/>
                </a:solidFill>
              </a:rPr>
              <a:t>System as Black Box</a:t>
            </a:r>
            <a:endParaRPr spc="195" dirty="0">
              <a:solidFill>
                <a:srgbClr val="000000"/>
              </a:solidFill>
            </a:endParaRPr>
          </a:p>
        </p:txBody>
      </p:sp>
      <p:pic>
        <p:nvPicPr>
          <p:cNvPr id="5" name="object 5"/>
          <p:cNvPicPr/>
          <p:nvPr/>
        </p:nvPicPr>
        <p:blipFill>
          <a:blip r:embed="rId3" cstate="print"/>
          <a:stretch>
            <a:fillRect/>
          </a:stretch>
        </p:blipFill>
        <p:spPr>
          <a:xfrm>
            <a:off x="0" y="8115300"/>
            <a:ext cx="3918666" cy="2171699"/>
          </a:xfrm>
          <a:prstGeom prst="rect">
            <a:avLst/>
          </a:prstGeom>
        </p:spPr>
      </p:pic>
      <p:graphicFrame>
        <p:nvGraphicFramePr>
          <p:cNvPr id="4" name="Diagram 3"/>
          <p:cNvGraphicFramePr/>
          <p:nvPr>
            <p:extLst>
              <p:ext uri="{D42A27DB-BD31-4B8C-83A1-F6EECF244321}">
                <p14:modId xmlns:p14="http://schemas.microsoft.com/office/powerpoint/2010/main" val="2070194624"/>
              </p:ext>
            </p:extLst>
          </p:nvPr>
        </p:nvGraphicFramePr>
        <p:xfrm>
          <a:off x="1600200" y="-358141"/>
          <a:ext cx="27432000" cy="10302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533400" y="852788"/>
            <a:ext cx="16518890" cy="1089660"/>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Medical Report Generation</a:t>
            </a:r>
          </a:p>
        </p:txBody>
      </p:sp>
      <p:pic>
        <p:nvPicPr>
          <p:cNvPr id="9" name="object 6"/>
          <p:cNvPicPr/>
          <p:nvPr/>
        </p:nvPicPr>
        <p:blipFill>
          <a:blip r:embed="rId2" cstate="print"/>
          <a:stretch>
            <a:fillRect/>
          </a:stretch>
        </p:blipFill>
        <p:spPr>
          <a:xfrm>
            <a:off x="4495800" y="9387205"/>
            <a:ext cx="6199505" cy="709295"/>
          </a:xfrm>
          <a:prstGeom prst="rect">
            <a:avLst/>
          </a:prstGeom>
        </p:spPr>
      </p:pic>
      <p:sp>
        <p:nvSpPr>
          <p:cNvPr id="2" name="Oval 1"/>
          <p:cNvSpPr/>
          <p:nvPr/>
        </p:nvSpPr>
        <p:spPr>
          <a:xfrm>
            <a:off x="762000" y="4457700"/>
            <a:ext cx="3276600" cy="2514600"/>
          </a:xfrm>
          <a:prstGeom prst="ellipse">
            <a:avLst/>
          </a:prstGeom>
          <a:solidFill>
            <a:schemeClr val="tx2">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b="1" dirty="0"/>
              <a:t>Deployment</a:t>
            </a:r>
            <a:endParaRPr lang="en-US" sz="3200" dirty="0"/>
          </a:p>
        </p:txBody>
      </p:sp>
      <p:sp>
        <p:nvSpPr>
          <p:cNvPr id="3" name="Rectangle: Rounded Corners 2"/>
          <p:cNvSpPr/>
          <p:nvPr/>
        </p:nvSpPr>
        <p:spPr>
          <a:xfrm>
            <a:off x="7315200" y="2931618"/>
            <a:ext cx="7010400" cy="276998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000" b="1" dirty="0">
                <a:solidFill>
                  <a:schemeClr val="tx1"/>
                </a:solidFill>
              </a:rPr>
              <a:t>We deployed R2gen on website</a:t>
            </a:r>
            <a:r>
              <a:rPr lang="en-US" sz="3000" dirty="0">
                <a:solidFill>
                  <a:schemeClr val="tx1"/>
                </a:solidFill>
              </a:rPr>
              <a:t> using </a:t>
            </a:r>
            <a:r>
              <a:rPr lang="en-US" sz="3000" b="1" dirty="0">
                <a:solidFill>
                  <a:schemeClr val="tx1"/>
                </a:solidFill>
              </a:rPr>
              <a:t>Flask</a:t>
            </a:r>
            <a:r>
              <a:rPr lang="en-US" sz="3000" dirty="0">
                <a:solidFill>
                  <a:schemeClr val="tx1"/>
                </a:solidFill>
              </a:rPr>
              <a:t>:</a:t>
            </a:r>
          </a:p>
          <a:p>
            <a:pPr algn="ctr"/>
            <a:r>
              <a:rPr lang="en-US" sz="3000" dirty="0">
                <a:solidFill>
                  <a:schemeClr val="tx1"/>
                </a:solidFill>
              </a:rPr>
              <a:t>Upload 2 images, then report is generated.</a:t>
            </a:r>
          </a:p>
        </p:txBody>
      </p:sp>
      <p:cxnSp>
        <p:nvCxnSpPr>
          <p:cNvPr id="11" name="Straight Arrow Connector 10"/>
          <p:cNvCxnSpPr>
            <a:stCxn id="2" idx="6"/>
            <a:endCxn id="3" idx="1"/>
          </p:cNvCxnSpPr>
          <p:nvPr/>
        </p:nvCxnSpPr>
        <p:spPr>
          <a:xfrm flipV="1">
            <a:off x="4038600" y="4316612"/>
            <a:ext cx="3276600" cy="13983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Rectangle: Rounded Corners 14"/>
          <p:cNvSpPr/>
          <p:nvPr/>
        </p:nvSpPr>
        <p:spPr>
          <a:xfrm>
            <a:off x="7315200" y="5926396"/>
            <a:ext cx="7010400" cy="276998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000" b="1" dirty="0">
                <a:solidFill>
                  <a:schemeClr val="tx1"/>
                </a:solidFill>
              </a:rPr>
              <a:t>Get the generated report, </a:t>
            </a:r>
            <a:r>
              <a:rPr lang="en-US" sz="3000" dirty="0">
                <a:solidFill>
                  <a:schemeClr val="tx1"/>
                </a:solidFill>
              </a:rPr>
              <a:t>then extract important keywords and translate the report.</a:t>
            </a:r>
          </a:p>
        </p:txBody>
      </p:sp>
      <p:cxnSp>
        <p:nvCxnSpPr>
          <p:cNvPr id="16" name="Straight Arrow Connector 15"/>
          <p:cNvCxnSpPr>
            <a:stCxn id="2" idx="6"/>
            <a:endCxn id="15" idx="1"/>
          </p:cNvCxnSpPr>
          <p:nvPr/>
        </p:nvCxnSpPr>
        <p:spPr>
          <a:xfrm>
            <a:off x="4038600" y="5715000"/>
            <a:ext cx="3276600" cy="15963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object 3">
            <a:extLst>
              <a:ext uri="{FF2B5EF4-FFF2-40B4-BE49-F238E27FC236}">
                <a16:creationId xmlns:a16="http://schemas.microsoft.com/office/drawing/2014/main" id="{739FE668-A52A-979A-BA0B-231C7B198271}"/>
              </a:ext>
            </a:extLst>
          </p:cNvPr>
          <p:cNvPicPr/>
          <p:nvPr/>
        </p:nvPicPr>
        <p:blipFill>
          <a:blip r:embed="rId3" cstate="print"/>
          <a:stretch>
            <a:fillRect/>
          </a:stretch>
        </p:blipFill>
        <p:spPr>
          <a:xfrm>
            <a:off x="14249400" y="7048500"/>
            <a:ext cx="4038598" cy="32827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DF7D6-CBBF-6DB7-68A6-D0EFBD141537}"/>
              </a:ext>
            </a:extLst>
          </p:cNvPr>
          <p:cNvSpPr>
            <a:spLocks noGrp="1"/>
          </p:cNvSpPr>
          <p:nvPr>
            <p:ph type="title"/>
          </p:nvPr>
        </p:nvSpPr>
        <p:spPr>
          <a:xfrm>
            <a:off x="1143000" y="1765300"/>
            <a:ext cx="15455900" cy="1092200"/>
          </a:xfrm>
        </p:spPr>
        <p:txBody>
          <a:bodyPr/>
          <a:lstStyle/>
          <a:p>
            <a:r>
              <a:rPr lang="en-US" spc="-110" dirty="0">
                <a:solidFill>
                  <a:srgbClr val="000000"/>
                </a:solidFill>
              </a:rPr>
              <a:t>Problem definition</a:t>
            </a:r>
            <a:endParaRPr lang="en-US" dirty="0"/>
          </a:p>
        </p:txBody>
      </p:sp>
      <p:sp>
        <p:nvSpPr>
          <p:cNvPr id="3" name="Text Placeholder 2">
            <a:extLst>
              <a:ext uri="{FF2B5EF4-FFF2-40B4-BE49-F238E27FC236}">
                <a16:creationId xmlns:a16="http://schemas.microsoft.com/office/drawing/2014/main" id="{01B5B084-C5DB-C926-9BF9-FFA42A383153}"/>
              </a:ext>
            </a:extLst>
          </p:cNvPr>
          <p:cNvSpPr>
            <a:spLocks noGrp="1"/>
          </p:cNvSpPr>
          <p:nvPr>
            <p:ph type="body" idx="1"/>
          </p:nvPr>
        </p:nvSpPr>
        <p:spPr>
          <a:xfrm>
            <a:off x="1752600" y="3619500"/>
            <a:ext cx="15240000" cy="2769989"/>
          </a:xfrm>
        </p:spPr>
        <p:txBody>
          <a:bodyPr/>
          <a:lstStyle/>
          <a:p>
            <a:pPr marL="742950" indent="-742950">
              <a:buFont typeface="Arial" panose="020B0604020202020204" pitchFamily="34" charset="0"/>
              <a:buChar char="•"/>
            </a:pPr>
            <a:r>
              <a:rPr lang="en-US" sz="3600" dirty="0">
                <a:cs typeface="Calibri"/>
              </a:rPr>
              <a:t>Huge number of medical images and limited number of radiologists.</a:t>
            </a:r>
          </a:p>
          <a:p>
            <a:pPr marL="742950" indent="-742950">
              <a:buFont typeface="Arial" panose="020B0604020202020204" pitchFamily="34" charset="0"/>
              <a:buChar char="•"/>
            </a:pPr>
            <a:r>
              <a:rPr lang="en-US" sz="3600" dirty="0">
                <a:cs typeface="Calibri"/>
              </a:rPr>
              <a:t>Reports are long and contain multiple sentences.</a:t>
            </a:r>
          </a:p>
          <a:p>
            <a:pPr marL="742950" indent="-742950">
              <a:buFont typeface="Arial" panose="020B0604020202020204" pitchFamily="34" charset="0"/>
              <a:buChar char="•"/>
            </a:pPr>
            <a:r>
              <a:rPr lang="en-US" sz="3600" dirty="0">
                <a:cs typeface="Calibri"/>
              </a:rPr>
              <a:t>Directly applying image captioning on medical images will cause:</a:t>
            </a:r>
          </a:p>
          <a:p>
            <a:pPr marL="1200150" lvl="1" indent="-742950">
              <a:buFont typeface="Courier New" panose="02070309020205020404" pitchFamily="49" charset="0"/>
              <a:buChar char="o"/>
            </a:pPr>
            <a:r>
              <a:rPr lang="en-US" sz="3600" dirty="0">
                <a:latin typeface="Tahoma" panose="020B0604030504040204" pitchFamily="34" charset="0"/>
                <a:ea typeface="Tahoma" panose="020B0604030504040204" pitchFamily="34" charset="0"/>
                <a:cs typeface="Tahoma" panose="020B0604030504040204" pitchFamily="34" charset="0"/>
              </a:rPr>
              <a:t>Visual data bias.</a:t>
            </a:r>
          </a:p>
          <a:p>
            <a:pPr marL="1200150" lvl="1" indent="-742950">
              <a:buFont typeface="Courier New" panose="02070309020205020404" pitchFamily="49" charset="0"/>
              <a:buChar char="o"/>
            </a:pPr>
            <a:r>
              <a:rPr lang="en-US" sz="3600" dirty="0">
                <a:latin typeface="Tahoma" panose="020B0604030504040204" pitchFamily="34" charset="0"/>
                <a:ea typeface="Tahoma" panose="020B0604030504040204" pitchFamily="34" charset="0"/>
                <a:cs typeface="Tahoma" panose="020B0604030504040204" pitchFamily="34" charset="0"/>
              </a:rPr>
              <a:t>Textual data bias.</a:t>
            </a:r>
          </a:p>
        </p:txBody>
      </p:sp>
      <p:pic>
        <p:nvPicPr>
          <p:cNvPr id="4" name="object 3">
            <a:extLst>
              <a:ext uri="{FF2B5EF4-FFF2-40B4-BE49-F238E27FC236}">
                <a16:creationId xmlns:a16="http://schemas.microsoft.com/office/drawing/2014/main" id="{C14C5158-FC15-5232-948E-07EB0191D32F}"/>
              </a:ext>
            </a:extLst>
          </p:cNvPr>
          <p:cNvPicPr/>
          <p:nvPr/>
        </p:nvPicPr>
        <p:blipFill>
          <a:blip r:embed="rId2" cstate="print"/>
          <a:stretch>
            <a:fillRect/>
          </a:stretch>
        </p:blipFill>
        <p:spPr>
          <a:xfrm>
            <a:off x="14249400" y="7042357"/>
            <a:ext cx="4038598" cy="3282743"/>
          </a:xfrm>
          <a:prstGeom prst="rect">
            <a:avLst/>
          </a:prstGeom>
        </p:spPr>
      </p:pic>
      <p:pic>
        <p:nvPicPr>
          <p:cNvPr id="5" name="object 6">
            <a:extLst>
              <a:ext uri="{FF2B5EF4-FFF2-40B4-BE49-F238E27FC236}">
                <a16:creationId xmlns:a16="http://schemas.microsoft.com/office/drawing/2014/main" id="{4088F34D-C465-34E8-69D7-FA32421E56B8}"/>
              </a:ext>
            </a:extLst>
          </p:cNvPr>
          <p:cNvPicPr/>
          <p:nvPr/>
        </p:nvPicPr>
        <p:blipFill>
          <a:blip r:embed="rId3" cstate="print"/>
          <a:stretch>
            <a:fillRect/>
          </a:stretch>
        </p:blipFill>
        <p:spPr>
          <a:xfrm>
            <a:off x="4636791" y="8343900"/>
            <a:ext cx="7326609" cy="1121203"/>
          </a:xfrm>
          <a:prstGeom prst="rect">
            <a:avLst/>
          </a:prstGeom>
        </p:spPr>
      </p:pic>
    </p:spTree>
    <p:extLst>
      <p:ext uri="{BB962C8B-B14F-4D97-AF65-F5344CB8AC3E}">
        <p14:creationId xmlns:p14="http://schemas.microsoft.com/office/powerpoint/2010/main" val="2937889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16049" y="1551106"/>
            <a:ext cx="15455900" cy="1107996"/>
          </a:xfrm>
        </p:spPr>
        <p:txBody>
          <a:bodyPr/>
          <a:lstStyle/>
          <a:p>
            <a:r>
              <a:rPr lang="en-US" sz="7200" b="1" dirty="0">
                <a:solidFill>
                  <a:schemeClr val="tx1"/>
                </a:solidFill>
              </a:rPr>
              <a:t>BLEU-n:</a:t>
            </a:r>
            <a:endParaRPr lang="en-US" dirty="0">
              <a:solidFill>
                <a:schemeClr val="tx1"/>
              </a:solidFill>
            </a:endParaRPr>
          </a:p>
        </p:txBody>
      </p:sp>
      <p:sp>
        <p:nvSpPr>
          <p:cNvPr id="3" name="Text Placeholder 2"/>
          <p:cNvSpPr>
            <a:spLocks noGrp="1"/>
          </p:cNvSpPr>
          <p:nvPr>
            <p:ph type="body" idx="1"/>
          </p:nvPr>
        </p:nvSpPr>
        <p:spPr>
          <a:xfrm>
            <a:off x="1320799" y="3380464"/>
            <a:ext cx="15062201" cy="3939540"/>
          </a:xfrm>
        </p:spPr>
        <p:txBody>
          <a:bodyPr/>
          <a:lstStyle/>
          <a:p>
            <a:pPr marL="457200" indent="-457200">
              <a:buFont typeface="Wingdings" panose="05000000000000000000" pitchFamily="2" charset="2"/>
              <a:buChar char="Ø"/>
            </a:pPr>
            <a:r>
              <a:rPr lang="en-US" sz="3200" b="1" dirty="0"/>
              <a:t>BLEU</a:t>
            </a:r>
            <a:r>
              <a:rPr lang="en-US" sz="3200" dirty="0"/>
              <a:t> (</a:t>
            </a:r>
            <a:r>
              <a:rPr lang="en-US" sz="3200" b="1" dirty="0"/>
              <a:t>bilingual evaluation understudy</a:t>
            </a:r>
            <a:r>
              <a:rPr lang="en-US" sz="3200" dirty="0"/>
              <a:t>) is an algorithm for evaluating the quality of text that is the correspondence between a machine's output and that of a human.</a:t>
            </a:r>
          </a:p>
          <a:p>
            <a:pPr marL="457200" indent="-457200">
              <a:buFont typeface="Wingdings" panose="05000000000000000000" pitchFamily="2" charset="2"/>
              <a:buChar char="Ø"/>
            </a:pPr>
            <a:r>
              <a:rPr lang="en-US" sz="3200" dirty="0"/>
              <a:t>BLEU's output is always a number between 0 and 1.</a:t>
            </a:r>
          </a:p>
          <a:p>
            <a:pPr marL="457200" indent="-457200">
              <a:buFont typeface="Wingdings" panose="05000000000000000000" pitchFamily="2" charset="2"/>
              <a:buChar char="Ø"/>
            </a:pPr>
            <a:r>
              <a:rPr lang="en-US" sz="3200" dirty="0"/>
              <a:t>BLEU compares the n-gram of the candidate translation with n-gram of the reference translation to count the number of matches.</a:t>
            </a:r>
          </a:p>
          <a:p>
            <a:pPr marL="457200" indent="-457200">
              <a:buFont typeface="Wingdings" panose="05000000000000000000" pitchFamily="2" charset="2"/>
              <a:buChar char="Ø"/>
            </a:pPr>
            <a:endParaRPr lang="en-US" sz="3200" dirty="0"/>
          </a:p>
          <a:p>
            <a:endParaRPr lang="en-US" sz="3200" dirty="0"/>
          </a:p>
        </p:txBody>
      </p:sp>
      <p:pic>
        <p:nvPicPr>
          <p:cNvPr id="5" name="object 3">
            <a:extLst>
              <a:ext uri="{FF2B5EF4-FFF2-40B4-BE49-F238E27FC236}">
                <a16:creationId xmlns:a16="http://schemas.microsoft.com/office/drawing/2014/main" id="{29D76D26-1D7B-6AD2-07D7-00BF8A773239}"/>
              </a:ext>
            </a:extLst>
          </p:cNvPr>
          <p:cNvPicPr/>
          <p:nvPr/>
        </p:nvPicPr>
        <p:blipFill>
          <a:blip r:embed="rId2" cstate="print"/>
          <a:stretch>
            <a:fillRect/>
          </a:stretch>
        </p:blipFill>
        <p:spPr>
          <a:xfrm>
            <a:off x="14249400" y="7042357"/>
            <a:ext cx="4038598" cy="3282743"/>
          </a:xfrm>
          <a:prstGeom prst="rect">
            <a:avLst/>
          </a:prstGeom>
        </p:spPr>
      </p:pic>
      <p:pic>
        <p:nvPicPr>
          <p:cNvPr id="6" name="object 6">
            <a:extLst>
              <a:ext uri="{FF2B5EF4-FFF2-40B4-BE49-F238E27FC236}">
                <a16:creationId xmlns:a16="http://schemas.microsoft.com/office/drawing/2014/main" id="{048BD2A9-130B-7517-6CCA-D543A818EB39}"/>
              </a:ext>
            </a:extLst>
          </p:cNvPr>
          <p:cNvPicPr/>
          <p:nvPr/>
        </p:nvPicPr>
        <p:blipFill>
          <a:blip r:embed="rId3" cstate="print"/>
          <a:stretch>
            <a:fillRect/>
          </a:stretch>
        </p:blipFill>
        <p:spPr>
          <a:xfrm>
            <a:off x="4572000" y="8420100"/>
            <a:ext cx="6629400" cy="838200"/>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BC8A7476-3886-D4FB-F64E-C6DB1AA60943}"/>
              </a:ext>
            </a:extLst>
          </p:cNvPr>
          <p:cNvSpPr txBox="1">
            <a:spLocks/>
          </p:cNvSpPr>
          <p:nvPr/>
        </p:nvSpPr>
        <p:spPr>
          <a:xfrm>
            <a:off x="1905000" y="1068535"/>
            <a:ext cx="7221855" cy="843821"/>
          </a:xfrm>
          <a:prstGeom prst="rect">
            <a:avLst/>
          </a:prstGeom>
        </p:spPr>
        <p:txBody>
          <a:bodyPr vert="horz" wrap="square" lIns="0" tIns="12700" rIns="0" bIns="0" rtlCol="0">
            <a:spAutoFit/>
          </a:bodyPr>
          <a:lstStyle>
            <a:lvl1pPr>
              <a:defRPr>
                <a:latin typeface="+mj-lt"/>
                <a:ea typeface="+mj-ea"/>
                <a:cs typeface="+mj-cs"/>
              </a:defRPr>
            </a:lvl1pPr>
          </a:lstStyle>
          <a:p>
            <a:pPr marL="12701">
              <a:spcBef>
                <a:spcPts val="100"/>
              </a:spcBef>
            </a:pPr>
            <a:r>
              <a:rPr lang="en-US" sz="5400" b="1" spc="-110" dirty="0">
                <a:solidFill>
                  <a:srgbClr val="000000"/>
                </a:solidFill>
              </a:rPr>
              <a:t>Related Work</a:t>
            </a:r>
          </a:p>
        </p:txBody>
      </p:sp>
      <p:graphicFrame>
        <p:nvGraphicFramePr>
          <p:cNvPr id="3" name="Table 10">
            <a:extLst>
              <a:ext uri="{FF2B5EF4-FFF2-40B4-BE49-F238E27FC236}">
                <a16:creationId xmlns:a16="http://schemas.microsoft.com/office/drawing/2014/main" id="{AF85FD94-4A56-2D8C-A9E7-9D307878F5A1}"/>
              </a:ext>
            </a:extLst>
          </p:cNvPr>
          <p:cNvGraphicFramePr>
            <a:graphicFrameLocks/>
          </p:cNvGraphicFramePr>
          <p:nvPr>
            <p:extLst>
              <p:ext uri="{D42A27DB-BD31-4B8C-83A1-F6EECF244321}">
                <p14:modId xmlns:p14="http://schemas.microsoft.com/office/powerpoint/2010/main" val="3088708084"/>
              </p:ext>
            </p:extLst>
          </p:nvPr>
        </p:nvGraphicFramePr>
        <p:xfrm>
          <a:off x="1905000" y="2857500"/>
          <a:ext cx="13464895" cy="6148579"/>
        </p:xfrm>
        <a:graphic>
          <a:graphicData uri="http://schemas.openxmlformats.org/drawingml/2006/table">
            <a:tbl>
              <a:tblPr firstRow="1" bandRow="1">
                <a:tableStyleId>{8EC20E35-A176-4012-BC5E-935CFFF8708E}</a:tableStyleId>
              </a:tblPr>
              <a:tblGrid>
                <a:gridCol w="3329976">
                  <a:extLst>
                    <a:ext uri="{9D8B030D-6E8A-4147-A177-3AD203B41FA5}">
                      <a16:colId xmlns:a16="http://schemas.microsoft.com/office/drawing/2014/main" val="2025024671"/>
                    </a:ext>
                  </a:extLst>
                </a:gridCol>
                <a:gridCol w="3004161">
                  <a:extLst>
                    <a:ext uri="{9D8B030D-6E8A-4147-A177-3AD203B41FA5}">
                      <a16:colId xmlns:a16="http://schemas.microsoft.com/office/drawing/2014/main" val="1288717293"/>
                    </a:ext>
                  </a:extLst>
                </a:gridCol>
                <a:gridCol w="1219706">
                  <a:extLst>
                    <a:ext uri="{9D8B030D-6E8A-4147-A177-3AD203B41FA5}">
                      <a16:colId xmlns:a16="http://schemas.microsoft.com/office/drawing/2014/main" val="2879982645"/>
                    </a:ext>
                  </a:extLst>
                </a:gridCol>
                <a:gridCol w="2007856">
                  <a:extLst>
                    <a:ext uri="{9D8B030D-6E8A-4147-A177-3AD203B41FA5}">
                      <a16:colId xmlns:a16="http://schemas.microsoft.com/office/drawing/2014/main" val="3181110141"/>
                    </a:ext>
                  </a:extLst>
                </a:gridCol>
                <a:gridCol w="1965662">
                  <a:extLst>
                    <a:ext uri="{9D8B030D-6E8A-4147-A177-3AD203B41FA5}">
                      <a16:colId xmlns:a16="http://schemas.microsoft.com/office/drawing/2014/main" val="1788698161"/>
                    </a:ext>
                  </a:extLst>
                </a:gridCol>
                <a:gridCol w="1937534">
                  <a:extLst>
                    <a:ext uri="{9D8B030D-6E8A-4147-A177-3AD203B41FA5}">
                      <a16:colId xmlns:a16="http://schemas.microsoft.com/office/drawing/2014/main" val="1649925568"/>
                    </a:ext>
                  </a:extLst>
                </a:gridCol>
              </a:tblGrid>
              <a:tr h="923544">
                <a:tc>
                  <a:txBody>
                    <a:bodyPr/>
                    <a:lstStyle/>
                    <a:p>
                      <a:pPr algn="ctr" rtl="0" fontAlgn="base"/>
                      <a:r>
                        <a:rPr lang="en-US" sz="1800" cap="none" spc="0" dirty="0">
                          <a:effectLst/>
                        </a:rPr>
                        <a:t>Paper Name</a:t>
                      </a:r>
                      <a:endParaRPr lang="en-US" sz="1800" b="1" i="0" cap="none" spc="0" dirty="0">
                        <a:solidFill>
                          <a:schemeClr val="bg1"/>
                        </a:solidFill>
                        <a:effectLst/>
                        <a:latin typeface="+mj-lt"/>
                      </a:endParaRPr>
                    </a:p>
                  </a:txBody>
                  <a:tcPr marL="0" marR="96400" marT="19280" marB="964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rtl="0" fontAlgn="base"/>
                      <a:r>
                        <a:rPr lang="en-US" sz="1800" cap="none" spc="0" dirty="0">
                          <a:effectLst/>
                        </a:rPr>
                        <a:t>Methods</a:t>
                      </a:r>
                      <a:endParaRPr lang="en-US" sz="1800" b="1" i="0" cap="none" spc="0" dirty="0">
                        <a:solidFill>
                          <a:schemeClr val="bg1"/>
                        </a:solidFill>
                        <a:effectLst/>
                        <a:latin typeface="+mj-lt"/>
                      </a:endParaRPr>
                    </a:p>
                  </a:txBody>
                  <a:tcPr marL="0" marR="96400" marT="19280" marB="96400" anchor="ctr">
                    <a:lnT w="12700" cap="flat" cmpd="sng" algn="ctr">
                      <a:solidFill>
                        <a:schemeClr val="tx1"/>
                      </a:solidFill>
                      <a:prstDash val="solid"/>
                      <a:round/>
                      <a:headEnd type="none" w="med" len="med"/>
                      <a:tailEnd type="none" w="med" len="med"/>
                    </a:lnT>
                  </a:tcPr>
                </a:tc>
                <a:tc>
                  <a:txBody>
                    <a:bodyPr/>
                    <a:lstStyle/>
                    <a:p>
                      <a:pPr algn="ctr" rtl="0" fontAlgn="base"/>
                      <a:r>
                        <a:rPr lang="en-US" sz="1800" cap="none" spc="0" dirty="0">
                          <a:effectLst/>
                        </a:rPr>
                        <a:t>Year</a:t>
                      </a:r>
                      <a:endParaRPr lang="en-US" sz="1800" b="1" i="0" cap="none" spc="0" dirty="0">
                        <a:solidFill>
                          <a:schemeClr val="bg1"/>
                        </a:solidFill>
                        <a:effectLst/>
                        <a:latin typeface="+mj-lt"/>
                      </a:endParaRPr>
                    </a:p>
                  </a:txBody>
                  <a:tcPr marL="0" marR="96400" marT="19280" marB="96400" anchor="ctr">
                    <a:lnT w="12700" cap="flat" cmpd="sng" algn="ctr">
                      <a:solidFill>
                        <a:schemeClr val="tx1"/>
                      </a:solidFill>
                      <a:prstDash val="solid"/>
                      <a:round/>
                      <a:headEnd type="none" w="med" len="med"/>
                      <a:tailEnd type="none" w="med" len="med"/>
                    </a:lnT>
                  </a:tcPr>
                </a:tc>
                <a:tc>
                  <a:txBody>
                    <a:bodyPr/>
                    <a:lstStyle/>
                    <a:p>
                      <a:pPr algn="ctr" rtl="0" fontAlgn="base"/>
                      <a:r>
                        <a:rPr lang="en-US" sz="1800" cap="none" spc="0" dirty="0">
                          <a:effectLst/>
                        </a:rPr>
                        <a:t>Dataset </a:t>
                      </a:r>
                      <a:endParaRPr lang="en-US" sz="1800" b="1" i="0" cap="none" spc="0" dirty="0">
                        <a:solidFill>
                          <a:schemeClr val="bg1"/>
                        </a:solidFill>
                        <a:effectLst/>
                        <a:latin typeface="+mj-lt"/>
                      </a:endParaRPr>
                    </a:p>
                  </a:txBody>
                  <a:tcPr marL="0" marR="96400" marT="19280" marB="96400" anchor="ctr">
                    <a:lnT w="12700" cap="flat" cmpd="sng" algn="ctr">
                      <a:solidFill>
                        <a:schemeClr val="tx1"/>
                      </a:solidFill>
                      <a:prstDash val="solid"/>
                      <a:round/>
                      <a:headEnd type="none" w="med" len="med"/>
                      <a:tailEnd type="none" w="med" len="med"/>
                    </a:lnT>
                  </a:tcPr>
                </a:tc>
                <a:tc gridSpan="2">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cap="none" spc="0" dirty="0">
                          <a:effectLst/>
                        </a:rPr>
                        <a:t>Performance </a:t>
                      </a:r>
                      <a:br>
                        <a:rPr lang="en-US" sz="1800" cap="none" spc="0" dirty="0">
                          <a:effectLst/>
                        </a:rPr>
                      </a:br>
                      <a:r>
                        <a:rPr lang="en-US" sz="1800" cap="none" spc="0" dirty="0">
                          <a:effectLst/>
                        </a:rPr>
                        <a:t>(BL-1) </a:t>
                      </a:r>
                      <a:endParaRPr lang="en-US" sz="1800" b="1" i="0" cap="none" spc="0" dirty="0">
                        <a:solidFill>
                          <a:schemeClr val="bg1"/>
                        </a:solidFill>
                        <a:effectLst/>
                        <a:latin typeface="+mj-lt"/>
                      </a:endParaRPr>
                    </a:p>
                  </a:txBody>
                  <a:tcPr marL="0" marR="96400" marT="19280" marB="964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nchor="ctr"/>
                </a:tc>
                <a:extLst>
                  <a:ext uri="{0D108BD9-81ED-4DB2-BD59-A6C34878D82A}">
                    <a16:rowId xmlns:a16="http://schemas.microsoft.com/office/drawing/2014/main" val="1931158668"/>
                  </a:ext>
                </a:extLst>
              </a:tr>
              <a:tr h="2217508">
                <a:tc>
                  <a:txBody>
                    <a:bodyPr/>
                    <a:lstStyle/>
                    <a:p>
                      <a:pPr algn="ctr" rtl="0" fontAlgn="base"/>
                      <a:r>
                        <a:rPr lang="en-US" sz="1800" kern="1200" dirty="0">
                          <a:effectLst/>
                        </a:rPr>
                        <a:t>Automated Medical Report Generation on Chest X-Ray Images </a:t>
                      </a:r>
                      <a:r>
                        <a:rPr lang="en-US" sz="1800" u="none" strike="noStrike" cap="none" spc="0" dirty="0">
                          <a:effectLst/>
                        </a:rPr>
                        <a:t> </a:t>
                      </a:r>
                      <a:endParaRPr lang="en-US" sz="1800" b="0" u="none" cap="none" spc="0" dirty="0">
                        <a:solidFill>
                          <a:schemeClr val="tx1"/>
                        </a:solidFill>
                        <a:effectLst/>
                      </a:endParaRPr>
                    </a:p>
                  </a:txBody>
                  <a:tcPr marL="0" marR="96400" marT="28920" marB="9640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457200" indent="-285750" algn="l" rtl="0" fontAlgn="base">
                        <a:buFont typeface="Arial" panose="020B0604020202020204" pitchFamily="34" charset="0"/>
                        <a:buChar char="•"/>
                      </a:pPr>
                      <a:r>
                        <a:rPr lang="en-US" sz="1800" cap="none" spc="0" dirty="0">
                          <a:effectLst/>
                        </a:rPr>
                        <a:t> CNN</a:t>
                      </a:r>
                      <a:endParaRPr lang="en-US" sz="1800" dirty="0"/>
                    </a:p>
                    <a:p>
                      <a:pPr marL="457200" indent="-285750" algn="l" rtl="0" fontAlgn="base">
                        <a:buFont typeface="Arial" panose="020B0604020202020204" pitchFamily="34" charset="0"/>
                        <a:buChar char="•"/>
                      </a:pPr>
                      <a:r>
                        <a:rPr lang="en-US" sz="1800" cap="none" spc="0" dirty="0">
                          <a:effectLst/>
                        </a:rPr>
                        <a:t> Hierarchical LSTMs</a:t>
                      </a:r>
                    </a:p>
                    <a:p>
                      <a:pPr marL="457200" indent="-285750" algn="l" rtl="0" fontAlgn="base">
                        <a:buFont typeface="Arial" panose="020B0604020202020204" pitchFamily="34" charset="0"/>
                        <a:buChar char="•"/>
                      </a:pPr>
                      <a:r>
                        <a:rPr lang="en-US" sz="1800" cap="none" spc="0" dirty="0">
                          <a:effectLst/>
                        </a:rPr>
                        <a:t> Co-Attention mechanism </a:t>
                      </a:r>
                      <a:endParaRPr lang="en-US" sz="1800" b="0" i="0" cap="none" spc="0" dirty="0">
                        <a:solidFill>
                          <a:schemeClr val="tx1"/>
                        </a:solidFill>
                        <a:effectLst/>
                        <a:latin typeface="+mj-lt"/>
                      </a:endParaRPr>
                    </a:p>
                  </a:txBody>
                  <a:tcPr marL="0" marR="96400" marT="28920" marB="96400" anchor="ctr">
                    <a:lnB w="12700" cap="flat" cmpd="sng" algn="ctr">
                      <a:solidFill>
                        <a:schemeClr val="tx1"/>
                      </a:solidFill>
                      <a:prstDash val="solid"/>
                      <a:round/>
                      <a:headEnd type="none" w="med" len="med"/>
                      <a:tailEnd type="none" w="med" len="med"/>
                    </a:lnB>
                  </a:tcPr>
                </a:tc>
                <a:tc>
                  <a:txBody>
                    <a:bodyPr/>
                    <a:lstStyle/>
                    <a:p>
                      <a:pPr algn="ctr" fontAlgn="ctr"/>
                      <a:endParaRPr lang="en-US" sz="1800" cap="none" spc="0" dirty="0">
                        <a:effectLst/>
                      </a:endParaRPr>
                    </a:p>
                    <a:p>
                      <a:pPr algn="ctr" rtl="0" fontAlgn="base"/>
                      <a:r>
                        <a:rPr lang="en-US" sz="1800" cap="none" spc="0" dirty="0">
                          <a:effectLst/>
                        </a:rPr>
                        <a:t>2021 </a:t>
                      </a:r>
                      <a:endParaRPr lang="en-US" sz="1800" b="0" i="0" cap="none" spc="0" dirty="0">
                        <a:solidFill>
                          <a:schemeClr val="tx1"/>
                        </a:solidFill>
                        <a:effectLst/>
                        <a:latin typeface="+mj-lt"/>
                      </a:endParaRPr>
                    </a:p>
                  </a:txBody>
                  <a:tcPr marL="0" marR="96400" marT="28920" marB="96400" anchor="ctr">
                    <a:lnB w="12700" cap="flat" cmpd="sng" algn="ctr">
                      <a:solidFill>
                        <a:schemeClr val="tx1"/>
                      </a:solidFill>
                      <a:prstDash val="solid"/>
                      <a:round/>
                      <a:headEnd type="none" w="med" len="med"/>
                      <a:tailEnd type="none" w="med" len="med"/>
                    </a:lnB>
                  </a:tcPr>
                </a:tc>
                <a:tc>
                  <a:txBody>
                    <a:bodyPr/>
                    <a:lstStyle/>
                    <a:p>
                      <a:pPr algn="ctr" fontAlgn="t"/>
                      <a:endParaRPr lang="en-US" sz="1800" cap="none" spc="0" dirty="0">
                        <a:effectLst/>
                      </a:endParaRPr>
                    </a:p>
                    <a:p>
                      <a:pPr algn="ctr" rtl="0" fontAlgn="base"/>
                      <a:r>
                        <a:rPr lang="en-US" sz="1800" cap="none" spc="0" dirty="0">
                          <a:effectLst/>
                        </a:rPr>
                        <a:t>CXR (chest X-ray)   </a:t>
                      </a:r>
                      <a:endParaRPr lang="en-US" sz="1800" b="0" i="0" cap="none" spc="0" dirty="0">
                        <a:solidFill>
                          <a:schemeClr val="tx1"/>
                        </a:solidFill>
                        <a:effectLst/>
                        <a:latin typeface="+mj-lt"/>
                      </a:endParaRPr>
                    </a:p>
                  </a:txBody>
                  <a:tcPr marL="0" marR="96400" marT="28920" marB="96400" anchor="ctr">
                    <a:lnB w="12700" cap="flat" cmpd="sng" algn="ctr">
                      <a:solidFill>
                        <a:schemeClr val="tx1"/>
                      </a:solidFill>
                      <a:prstDash val="solid"/>
                      <a:round/>
                      <a:headEnd type="none" w="med" len="med"/>
                      <a:tailEnd type="none" w="med" len="med"/>
                    </a:lnB>
                  </a:tcPr>
                </a:tc>
                <a:tc gridSpan="2">
                  <a:txBody>
                    <a:bodyPr/>
                    <a:lstStyle/>
                    <a:p>
                      <a:pPr algn="ctr" rtl="0" fontAlgn="base"/>
                      <a:r>
                        <a:rPr lang="en-US" sz="1800" cap="none" spc="0" dirty="0">
                          <a:effectLst/>
                        </a:rPr>
                        <a:t>0.213 </a:t>
                      </a:r>
                      <a:endParaRPr lang="en-US" sz="1800" b="0" i="0" cap="none" spc="0" dirty="0">
                        <a:solidFill>
                          <a:schemeClr val="tx1"/>
                        </a:solidFill>
                        <a:effectLst/>
                        <a:latin typeface="+mj-lt"/>
                      </a:endParaRPr>
                    </a:p>
                  </a:txBody>
                  <a:tcPr marL="0" marR="96400" marT="28920" marB="9640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007747341"/>
                  </a:ext>
                </a:extLst>
              </a:tr>
              <a:tr h="3007527">
                <a:tc>
                  <a:txBody>
                    <a:bodyPr/>
                    <a:lstStyle/>
                    <a:p>
                      <a:pPr algn="ctr" rtl="0" fontAlgn="base"/>
                      <a:r>
                        <a:rPr lang="en-US" sz="1800" cap="none" spc="0" dirty="0" err="1">
                          <a:effectLst/>
                        </a:rPr>
                        <a:t>CoAttention</a:t>
                      </a:r>
                      <a:endParaRPr lang="en-US" sz="1800" b="0" i="0" cap="none" spc="0" dirty="0">
                        <a:solidFill>
                          <a:schemeClr val="tx1"/>
                        </a:solidFill>
                        <a:effectLst/>
                        <a:latin typeface="+mj-lt"/>
                      </a:endParaRPr>
                    </a:p>
                  </a:txBody>
                  <a:tcPr marL="0" marR="96400" marT="28920" marB="964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indent="-285750" algn="l" rtl="0" fontAlgn="base">
                        <a:buFont typeface="Arial" panose="020B0604020202020204" pitchFamily="34" charset="0"/>
                        <a:buChar char="•"/>
                      </a:pPr>
                      <a:r>
                        <a:rPr lang="en-US" sz="1800" cap="none" spc="0" dirty="0">
                          <a:effectLst/>
                        </a:rPr>
                        <a:t>CNN</a:t>
                      </a:r>
                    </a:p>
                    <a:p>
                      <a:pPr marL="457200" indent="-285750" algn="l" rtl="0" fontAlgn="base">
                        <a:buFont typeface="Arial" panose="020B0604020202020204" pitchFamily="34" charset="0"/>
                        <a:buChar char="•"/>
                      </a:pPr>
                      <a:r>
                        <a:rPr lang="en-US" sz="1800" cap="none" spc="0" dirty="0">
                          <a:effectLst/>
                        </a:rPr>
                        <a:t>MLC</a:t>
                      </a:r>
                    </a:p>
                    <a:p>
                      <a:pPr marL="457200" indent="-285750" algn="l" rtl="0" fontAlgn="base">
                        <a:buFont typeface="Arial" panose="020B0604020202020204" pitchFamily="34" charset="0"/>
                        <a:buChar char="•"/>
                      </a:pPr>
                      <a:r>
                        <a:rPr lang="en-US" sz="1800" cap="none" spc="0" dirty="0">
                          <a:effectLst/>
                        </a:rPr>
                        <a:t>Co-Attention. </a:t>
                      </a:r>
                    </a:p>
                    <a:p>
                      <a:pPr marL="457200" indent="-285750" algn="l" rtl="0" fontAlgn="base">
                        <a:buFont typeface="Arial" panose="020B0604020202020204" pitchFamily="34" charset="0"/>
                        <a:buChar char="•"/>
                      </a:pPr>
                      <a:r>
                        <a:rPr lang="en-US" sz="1800" cap="none" spc="0" dirty="0">
                          <a:effectLst/>
                        </a:rPr>
                        <a:t>LSTM</a:t>
                      </a:r>
                      <a:endParaRPr lang="en-US" sz="1800" b="0" cap="none" spc="0" dirty="0">
                        <a:solidFill>
                          <a:schemeClr val="tx1"/>
                        </a:solidFill>
                        <a:effectLst/>
                      </a:endParaRPr>
                    </a:p>
                  </a:txBody>
                  <a:tcPr marL="0" marR="96400" marT="28920" marB="9640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800" cap="none" spc="0" dirty="0">
                        <a:effectLst/>
                      </a:endParaRPr>
                    </a:p>
                    <a:p>
                      <a:pPr algn="ctr" rtl="0" fontAlgn="base"/>
                      <a:r>
                        <a:rPr lang="en-US" sz="1800" cap="none" spc="0" dirty="0">
                          <a:effectLst/>
                        </a:rPr>
                        <a:t>2018 </a:t>
                      </a:r>
                      <a:endParaRPr lang="en-US" sz="1800" b="0" i="0" cap="none" spc="0" dirty="0">
                        <a:solidFill>
                          <a:schemeClr val="tx1"/>
                        </a:solidFill>
                        <a:effectLst/>
                        <a:latin typeface="+mj-lt"/>
                      </a:endParaRPr>
                    </a:p>
                  </a:txBody>
                  <a:tcPr marL="0" marR="96400" marT="28920" marB="9640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endParaRPr lang="en-US" sz="1800" cap="none" spc="0" dirty="0">
                        <a:effectLst/>
                      </a:endParaRPr>
                    </a:p>
                    <a:p>
                      <a:pPr algn="ctr" rtl="0" fontAlgn="base"/>
                      <a:r>
                        <a:rPr lang="en-US" sz="1800" cap="none" spc="0" dirty="0">
                          <a:effectLst/>
                        </a:rPr>
                        <a:t>UI X-Ray </a:t>
                      </a:r>
                    </a:p>
                    <a:p>
                      <a:pPr algn="ctr" rtl="0" fontAlgn="base"/>
                      <a:r>
                        <a:rPr lang="en-US" sz="1800" cap="none" spc="0" dirty="0">
                          <a:effectLst/>
                        </a:rPr>
                        <a:t>PEIR Gross </a:t>
                      </a:r>
                      <a:endParaRPr lang="en-US" sz="1800" b="0" i="0" cap="none" spc="0" dirty="0">
                        <a:solidFill>
                          <a:schemeClr val="tx1"/>
                        </a:solidFill>
                        <a:effectLst/>
                        <a:latin typeface="+mj-lt"/>
                      </a:endParaRPr>
                    </a:p>
                  </a:txBody>
                  <a:tcPr marL="0" marR="96400" marT="28920" marB="9640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800" cap="none" spc="0" dirty="0">
                          <a:effectLst/>
                        </a:rPr>
                        <a:t>IU X-Ray: </a:t>
                      </a:r>
                    </a:p>
                    <a:p>
                      <a:pPr algn="ctr" rtl="0" fontAlgn="base"/>
                      <a:r>
                        <a:rPr lang="en-US" sz="1800" cap="none" spc="0" dirty="0">
                          <a:effectLst/>
                        </a:rPr>
                        <a:t>0.517 </a:t>
                      </a:r>
                    </a:p>
                    <a:p>
                      <a:pPr algn="ctr" rtl="0" fontAlgn="base"/>
                      <a:endParaRPr lang="en-US" sz="1800" b="0" i="0" cap="none" spc="0" dirty="0">
                        <a:solidFill>
                          <a:schemeClr val="tx1"/>
                        </a:solidFill>
                        <a:effectLst/>
                        <a:latin typeface="+mj-lt"/>
                      </a:endParaRPr>
                    </a:p>
                  </a:txBody>
                  <a:tcPr marL="0" marR="96400" marT="28920" marB="9640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1800" u="none" strike="noStrike" cap="none" spc="0" noProof="0" dirty="0">
                          <a:effectLst/>
                        </a:rPr>
                        <a:t>PEIR Gross: </a:t>
                      </a:r>
                    </a:p>
                    <a:p>
                      <a:pPr lvl="0" algn="ctr">
                        <a:buNone/>
                      </a:pPr>
                      <a:r>
                        <a:rPr lang="en-US" sz="1800" u="none" strike="noStrike" cap="none" spc="0" noProof="0" dirty="0">
                          <a:effectLst/>
                        </a:rPr>
                        <a:t>0.300 </a:t>
                      </a:r>
                    </a:p>
                    <a:p>
                      <a:pPr lvl="0" algn="ctr">
                        <a:buNone/>
                      </a:pPr>
                      <a:endParaRPr lang="en-US" sz="1800" b="0" i="0" cap="none" spc="0" dirty="0">
                        <a:solidFill>
                          <a:schemeClr val="tx1"/>
                        </a:solidFill>
                        <a:effectLst/>
                        <a:latin typeface="+mj-lt"/>
                      </a:endParaRPr>
                    </a:p>
                  </a:txBody>
                  <a:tcPr marL="0" marR="96400" marT="28920" marB="964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3590459"/>
                  </a:ext>
                </a:extLst>
              </a:tr>
            </a:tbl>
          </a:graphicData>
        </a:graphic>
      </p:graphicFrame>
    </p:spTree>
    <p:extLst>
      <p:ext uri="{BB962C8B-B14F-4D97-AF65-F5344CB8AC3E}">
        <p14:creationId xmlns:p14="http://schemas.microsoft.com/office/powerpoint/2010/main" val="1000203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BC8A7476-3886-D4FB-F64E-C6DB1AA60943}"/>
              </a:ext>
            </a:extLst>
          </p:cNvPr>
          <p:cNvSpPr txBox="1">
            <a:spLocks/>
          </p:cNvSpPr>
          <p:nvPr/>
        </p:nvSpPr>
        <p:spPr>
          <a:xfrm>
            <a:off x="1905000" y="1068535"/>
            <a:ext cx="7221855" cy="843821"/>
          </a:xfrm>
          <a:prstGeom prst="rect">
            <a:avLst/>
          </a:prstGeom>
        </p:spPr>
        <p:txBody>
          <a:bodyPr vert="horz" wrap="square" lIns="0" tIns="12700" rIns="0" bIns="0" rtlCol="0">
            <a:spAutoFit/>
          </a:bodyPr>
          <a:lstStyle>
            <a:lvl1pPr>
              <a:defRPr>
                <a:latin typeface="+mj-lt"/>
                <a:ea typeface="+mj-ea"/>
                <a:cs typeface="+mj-cs"/>
              </a:defRPr>
            </a:lvl1pPr>
          </a:lstStyle>
          <a:p>
            <a:pPr marL="12701">
              <a:spcBef>
                <a:spcPts val="100"/>
              </a:spcBef>
            </a:pPr>
            <a:r>
              <a:rPr lang="en-US" sz="5400" b="1" spc="-110" dirty="0">
                <a:solidFill>
                  <a:srgbClr val="000000"/>
                </a:solidFill>
              </a:rPr>
              <a:t>Related Work</a:t>
            </a:r>
          </a:p>
        </p:txBody>
      </p:sp>
      <p:graphicFrame>
        <p:nvGraphicFramePr>
          <p:cNvPr id="5" name="Table 10">
            <a:extLst>
              <a:ext uri="{FF2B5EF4-FFF2-40B4-BE49-F238E27FC236}">
                <a16:creationId xmlns:a16="http://schemas.microsoft.com/office/drawing/2014/main" id="{A77E12D1-D78B-C6FD-D003-0DE5816765A2}"/>
              </a:ext>
            </a:extLst>
          </p:cNvPr>
          <p:cNvGraphicFramePr>
            <a:graphicFrameLocks/>
          </p:cNvGraphicFramePr>
          <p:nvPr>
            <p:extLst>
              <p:ext uri="{D42A27DB-BD31-4B8C-83A1-F6EECF244321}">
                <p14:modId xmlns:p14="http://schemas.microsoft.com/office/powerpoint/2010/main" val="350693736"/>
              </p:ext>
            </p:extLst>
          </p:nvPr>
        </p:nvGraphicFramePr>
        <p:xfrm>
          <a:off x="1828800" y="2400300"/>
          <a:ext cx="13758949" cy="6248400"/>
        </p:xfrm>
        <a:graphic>
          <a:graphicData uri="http://schemas.openxmlformats.org/drawingml/2006/table">
            <a:tbl>
              <a:tblPr firstRow="1" bandRow="1">
                <a:noFill/>
                <a:tableStyleId>{F5AB1C69-6EDB-4FF4-983F-18BD219EF322}</a:tableStyleId>
              </a:tblPr>
              <a:tblGrid>
                <a:gridCol w="2657607">
                  <a:extLst>
                    <a:ext uri="{9D8B030D-6E8A-4147-A177-3AD203B41FA5}">
                      <a16:colId xmlns:a16="http://schemas.microsoft.com/office/drawing/2014/main" val="2025024671"/>
                    </a:ext>
                  </a:extLst>
                </a:gridCol>
                <a:gridCol w="3371980">
                  <a:extLst>
                    <a:ext uri="{9D8B030D-6E8A-4147-A177-3AD203B41FA5}">
                      <a16:colId xmlns:a16="http://schemas.microsoft.com/office/drawing/2014/main" val="1288717293"/>
                    </a:ext>
                  </a:extLst>
                </a:gridCol>
                <a:gridCol w="1356489">
                  <a:extLst>
                    <a:ext uri="{9D8B030D-6E8A-4147-A177-3AD203B41FA5}">
                      <a16:colId xmlns:a16="http://schemas.microsoft.com/office/drawing/2014/main" val="2879982645"/>
                    </a:ext>
                  </a:extLst>
                </a:gridCol>
                <a:gridCol w="2173784">
                  <a:extLst>
                    <a:ext uri="{9D8B030D-6E8A-4147-A177-3AD203B41FA5}">
                      <a16:colId xmlns:a16="http://schemas.microsoft.com/office/drawing/2014/main" val="3181110141"/>
                    </a:ext>
                  </a:extLst>
                </a:gridCol>
                <a:gridCol w="1784239">
                  <a:extLst>
                    <a:ext uri="{9D8B030D-6E8A-4147-A177-3AD203B41FA5}">
                      <a16:colId xmlns:a16="http://schemas.microsoft.com/office/drawing/2014/main" val="1788698161"/>
                    </a:ext>
                  </a:extLst>
                </a:gridCol>
                <a:gridCol w="2414850">
                  <a:extLst>
                    <a:ext uri="{9D8B030D-6E8A-4147-A177-3AD203B41FA5}">
                      <a16:colId xmlns:a16="http://schemas.microsoft.com/office/drawing/2014/main" val="1886891477"/>
                    </a:ext>
                  </a:extLst>
                </a:gridCol>
              </a:tblGrid>
              <a:tr h="918897">
                <a:tc>
                  <a:txBody>
                    <a:bodyPr/>
                    <a:lstStyle/>
                    <a:p>
                      <a:pPr algn="ctr" rtl="0" fontAlgn="base"/>
                      <a:r>
                        <a:rPr lang="en-US" sz="1800" b="1" cap="none" spc="0" dirty="0">
                          <a:solidFill>
                            <a:schemeClr val="bg1"/>
                          </a:solidFill>
                          <a:effectLst/>
                          <a:latin typeface="+mj-lt"/>
                        </a:rPr>
                        <a:t>Paper Name</a:t>
                      </a:r>
                      <a:endParaRPr lang="en-US" sz="1800" b="1" i="0" cap="none" spc="0" dirty="0">
                        <a:solidFill>
                          <a:schemeClr val="bg1"/>
                        </a:solidFill>
                        <a:effectLst/>
                        <a:latin typeface="+mj-lt"/>
                      </a:endParaRPr>
                    </a:p>
                  </a:txBody>
                  <a:tcPr marL="71019" marR="50728" marT="101456" marB="10145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tx1"/>
                    </a:solidFill>
                  </a:tcPr>
                </a:tc>
                <a:tc>
                  <a:txBody>
                    <a:bodyPr/>
                    <a:lstStyle/>
                    <a:p>
                      <a:pPr algn="ctr" rtl="0" fontAlgn="base"/>
                      <a:r>
                        <a:rPr lang="en-US" sz="1800" b="1" cap="none" spc="0" dirty="0">
                          <a:solidFill>
                            <a:schemeClr val="bg1"/>
                          </a:solidFill>
                          <a:effectLst/>
                          <a:latin typeface="+mj-lt"/>
                        </a:rPr>
                        <a:t>Methods</a:t>
                      </a:r>
                      <a:endParaRPr lang="en-US" sz="1800" b="1" i="0" cap="none" spc="0" dirty="0">
                        <a:solidFill>
                          <a:schemeClr val="bg1"/>
                        </a:solidFill>
                        <a:effectLst/>
                        <a:latin typeface="+mj-lt"/>
                      </a:endParaRPr>
                    </a:p>
                  </a:txBody>
                  <a:tcPr marL="71019" marR="50728" marT="101456" marB="1014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tx1"/>
                    </a:solidFill>
                  </a:tcPr>
                </a:tc>
                <a:tc>
                  <a:txBody>
                    <a:bodyPr/>
                    <a:lstStyle/>
                    <a:p>
                      <a:pPr algn="ctr" rtl="0" fontAlgn="base"/>
                      <a:r>
                        <a:rPr lang="en-US" sz="1800" b="1" cap="none" spc="0" dirty="0">
                          <a:solidFill>
                            <a:schemeClr val="bg1"/>
                          </a:solidFill>
                          <a:effectLst/>
                          <a:latin typeface="+mj-lt"/>
                        </a:rPr>
                        <a:t>Year</a:t>
                      </a:r>
                      <a:endParaRPr lang="en-US" sz="1800" b="1" i="0" cap="none" spc="0" dirty="0">
                        <a:solidFill>
                          <a:schemeClr val="bg1"/>
                        </a:solidFill>
                        <a:effectLst/>
                        <a:latin typeface="+mj-lt"/>
                      </a:endParaRPr>
                    </a:p>
                  </a:txBody>
                  <a:tcPr marL="71019" marR="50728" marT="101456" marB="1014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tx1"/>
                    </a:solidFill>
                  </a:tcPr>
                </a:tc>
                <a:tc>
                  <a:txBody>
                    <a:bodyPr/>
                    <a:lstStyle/>
                    <a:p>
                      <a:pPr algn="ctr" rtl="0" fontAlgn="base"/>
                      <a:r>
                        <a:rPr lang="en-US" sz="1800" b="1" cap="none" spc="0" dirty="0">
                          <a:solidFill>
                            <a:schemeClr val="bg1"/>
                          </a:solidFill>
                          <a:effectLst/>
                          <a:latin typeface="+mj-lt"/>
                        </a:rPr>
                        <a:t>Dataset </a:t>
                      </a:r>
                      <a:endParaRPr lang="en-US" sz="1800" b="1" i="0" cap="none" spc="0" dirty="0">
                        <a:solidFill>
                          <a:schemeClr val="bg1"/>
                        </a:solidFill>
                        <a:effectLst/>
                        <a:latin typeface="+mj-lt"/>
                      </a:endParaRPr>
                    </a:p>
                  </a:txBody>
                  <a:tcPr marL="71019" marR="50728" marT="101456" marB="10145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tx1"/>
                    </a:solidFill>
                  </a:tcPr>
                </a:tc>
                <a:tc gridSpan="2">
                  <a:txBody>
                    <a:bodyPr/>
                    <a:lstStyle/>
                    <a:p>
                      <a:pPr algn="ctr" rtl="0" fontAlgn="base"/>
                      <a:r>
                        <a:rPr lang="en-US" sz="1800" b="1" cap="none" spc="0" dirty="0">
                          <a:solidFill>
                            <a:schemeClr val="bg1"/>
                          </a:solidFill>
                          <a:effectLst/>
                          <a:latin typeface="+mj-lt"/>
                        </a:rPr>
                        <a:t>Performance </a:t>
                      </a:r>
                      <a:br>
                        <a:rPr lang="en-US" sz="1800" b="1" cap="none" spc="0" dirty="0">
                          <a:solidFill>
                            <a:schemeClr val="bg1"/>
                          </a:solidFill>
                          <a:effectLst/>
                          <a:latin typeface="+mj-lt"/>
                        </a:rPr>
                      </a:br>
                      <a:r>
                        <a:rPr lang="en-US" sz="1800" b="1" cap="none" spc="0" dirty="0">
                          <a:solidFill>
                            <a:schemeClr val="bg1"/>
                          </a:solidFill>
                          <a:effectLst/>
                          <a:latin typeface="+mj-lt"/>
                        </a:rPr>
                        <a:t>(BL-1)</a:t>
                      </a:r>
                      <a:endParaRPr lang="en-US" sz="1800" b="1" i="0" cap="none" spc="0" dirty="0">
                        <a:solidFill>
                          <a:schemeClr val="bg1"/>
                        </a:solidFill>
                        <a:effectLst/>
                        <a:latin typeface="+mj-lt"/>
                      </a:endParaRPr>
                    </a:p>
                  </a:txBody>
                  <a:tcPr marL="71019" marR="50728" marT="101456" marB="101456"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prstDash val="solid"/>
                    </a:lnB>
                    <a:solidFill>
                      <a:schemeClr val="tx1"/>
                    </a:solidFill>
                  </a:tcPr>
                </a:tc>
                <a:tc hMerge="1">
                  <a:txBody>
                    <a:bodyPr/>
                    <a:lstStyle/>
                    <a:p>
                      <a:endParaRPr lang="en-US"/>
                    </a:p>
                  </a:txBody>
                  <a:tcPr anchor="ctr"/>
                </a:tc>
                <a:extLst>
                  <a:ext uri="{0D108BD9-81ED-4DB2-BD59-A6C34878D82A}">
                    <a16:rowId xmlns:a16="http://schemas.microsoft.com/office/drawing/2014/main" val="1931158668"/>
                  </a:ext>
                </a:extLst>
              </a:tr>
              <a:tr h="2873423">
                <a:tc>
                  <a:txBody>
                    <a:bodyPr/>
                    <a:lstStyle/>
                    <a:p>
                      <a:pPr marL="0" algn="ctr" defTabSz="457200" rtl="0" eaLnBrk="1" fontAlgn="base" latinLnBrk="0" hangingPunct="1"/>
                      <a:endParaRPr lang="en-US" sz="1800" b="0" kern="1200" cap="none" spc="0" dirty="0">
                        <a:solidFill>
                          <a:schemeClr val="tx1"/>
                        </a:solidFill>
                        <a:effectLst/>
                        <a:latin typeface="+mj-lt"/>
                        <a:ea typeface="+mn-ea"/>
                        <a:cs typeface="+mn-cs"/>
                      </a:endParaRPr>
                    </a:p>
                    <a:p>
                      <a:pPr marL="0" algn="ctr" defTabSz="457200" rtl="0" eaLnBrk="1" fontAlgn="base" latinLnBrk="0" hangingPunct="1"/>
                      <a:r>
                        <a:rPr lang="en-US" sz="1800" b="1" kern="1200" cap="none" spc="0" dirty="0">
                          <a:solidFill>
                            <a:schemeClr val="tx1"/>
                          </a:solidFill>
                          <a:effectLst/>
                          <a:latin typeface="+mn-lt"/>
                          <a:ea typeface="+mn-ea"/>
                          <a:cs typeface="+mn-cs"/>
                        </a:rPr>
                        <a:t>Contrastive Attention (CA) </a:t>
                      </a:r>
                    </a:p>
                  </a:txBody>
                  <a:tcPr marL="71019" marR="50728" marT="42648" marB="101456" anchor="ctr">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ap="flat" cmpd="sng" algn="ctr">
                      <a:solidFill>
                        <a:schemeClr val="tx1"/>
                      </a:solidFill>
                      <a:prstDash val="solid"/>
                    </a:lnB>
                    <a:noFill/>
                  </a:tcPr>
                </a:tc>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kern="1200" cap="none" spc="0" dirty="0">
                          <a:solidFill>
                            <a:schemeClr val="tx1"/>
                          </a:solidFill>
                          <a:effectLst/>
                          <a:latin typeface="+mn-lt"/>
                          <a:ea typeface="+mn-ea"/>
                          <a:cs typeface="+mn-cs"/>
                        </a:rPr>
                        <a:t>CNN.  </a:t>
                      </a:r>
                    </a:p>
                    <a:p>
                      <a:pPr marL="285750" indent="-285750" algn="l" rtl="0" eaLnBrk="1" fontAlgn="base" latinLnBrk="0" hangingPunct="1">
                        <a:buFont typeface="Arial" panose="020B0604020202020204" pitchFamily="34" charset="0"/>
                        <a:buChar char="•"/>
                      </a:pPr>
                      <a:r>
                        <a:rPr lang="en-US" sz="1800" b="0" kern="1200" cap="none" spc="0" dirty="0">
                          <a:solidFill>
                            <a:schemeClr val="tx1"/>
                          </a:solidFill>
                          <a:effectLst/>
                          <a:latin typeface="+mn-lt"/>
                          <a:ea typeface="+mn-ea"/>
                          <a:cs typeface="+mn-cs"/>
                        </a:rPr>
                        <a:t>Aggregate Attention, Differentiate Attention. </a:t>
                      </a:r>
                    </a:p>
                    <a:p>
                      <a:pPr marL="285750" indent="-285750" algn="l" rtl="0" eaLnBrk="1" fontAlgn="base" latinLnBrk="0" hangingPunct="1">
                        <a:buFont typeface="Arial" panose="020B0604020202020204" pitchFamily="34" charset="0"/>
                        <a:buChar char="•"/>
                      </a:pPr>
                      <a:r>
                        <a:rPr lang="en-US" sz="1800" b="0" kern="1200" cap="none" spc="0" dirty="0">
                          <a:solidFill>
                            <a:schemeClr val="tx1"/>
                          </a:solidFill>
                          <a:effectLst/>
                          <a:latin typeface="+mn-lt"/>
                          <a:ea typeface="+mn-ea"/>
                          <a:cs typeface="+mn-cs"/>
                        </a:rPr>
                        <a:t>Hierarchical LSTM </a:t>
                      </a:r>
                    </a:p>
                    <a:p>
                      <a:pPr marL="0" algn="l" rtl="0" eaLnBrk="1" fontAlgn="base" latinLnBrk="0" hangingPunct="1">
                        <a:buFont typeface="+mj-lt"/>
                        <a:buNone/>
                      </a:pPr>
                      <a:endParaRPr lang="en-US" sz="1800" b="0" kern="1200" cap="none" spc="0" dirty="0">
                        <a:solidFill>
                          <a:schemeClr val="tx1"/>
                        </a:solidFill>
                        <a:effectLst/>
                        <a:latin typeface="+mj-lt"/>
                        <a:ea typeface="+mn-ea"/>
                        <a:cs typeface="+mn-cs"/>
                      </a:endParaRPr>
                    </a:p>
                  </a:txBody>
                  <a:tcPr marL="71019" marR="50728" marT="42648" marB="10145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algn="ctr" defTabSz="457200" rtl="0" eaLnBrk="1" fontAlgn="base" latinLnBrk="0" hangingPunct="1"/>
                      <a:r>
                        <a:rPr lang="en-US" sz="1800" b="0" i="0" kern="1200" cap="none" spc="0" dirty="0">
                          <a:solidFill>
                            <a:schemeClr val="tx1"/>
                          </a:solidFill>
                          <a:effectLst/>
                          <a:latin typeface="+mn-lt"/>
                          <a:ea typeface="+mn-ea"/>
                          <a:cs typeface="+mn-cs"/>
                        </a:rPr>
                        <a:t>2021</a:t>
                      </a:r>
                      <a:r>
                        <a:rPr lang="en-US" sz="1800" b="1" i="0" kern="1200" cap="none" spc="0" dirty="0">
                          <a:solidFill>
                            <a:schemeClr val="tx1"/>
                          </a:solidFill>
                          <a:effectLst/>
                          <a:latin typeface="+mj-lt"/>
                          <a:ea typeface="+mn-ea"/>
                          <a:cs typeface="+mn-cs"/>
                        </a:rPr>
                        <a:t> </a:t>
                      </a:r>
                    </a:p>
                  </a:txBody>
                  <a:tcPr marL="71019" marR="50728" marT="42648" marB="10145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algn="ctr" rtl="0" fontAlgn="base"/>
                      <a:r>
                        <a:rPr lang="en-US" sz="1800" b="0" i="0" cap="none" spc="0" dirty="0">
                          <a:solidFill>
                            <a:schemeClr val="tx1"/>
                          </a:solidFill>
                          <a:effectLst/>
                          <a:latin typeface="+mn-lt"/>
                        </a:rPr>
                        <a:t>IU-X-ray </a:t>
                      </a:r>
                    </a:p>
                    <a:p>
                      <a:pPr algn="ctr" rtl="0" fontAlgn="base"/>
                      <a:r>
                        <a:rPr lang="en-US" sz="1800" b="0" i="0" cap="none" spc="0" dirty="0">
                          <a:solidFill>
                            <a:schemeClr val="tx1"/>
                          </a:solidFill>
                          <a:effectLst/>
                          <a:latin typeface="+mn-lt"/>
                        </a:rPr>
                        <a:t>MIMIC-CXR</a:t>
                      </a:r>
                      <a:r>
                        <a:rPr lang="en-US" sz="1800" b="0" i="0" cap="none" spc="0" dirty="0">
                          <a:solidFill>
                            <a:schemeClr val="tx1"/>
                          </a:solidFill>
                          <a:effectLst/>
                          <a:latin typeface="+mj-lt"/>
                        </a:rPr>
                        <a:t> </a:t>
                      </a:r>
                    </a:p>
                  </a:txBody>
                  <a:tcPr marL="71019" marR="50728" marT="42648" marB="10145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marL="0" algn="ctr" rtl="0" eaLnBrk="1" fontAlgn="base" latinLnBrk="0" hangingPunct="1"/>
                      <a:r>
                        <a:rPr lang="en-US" sz="1800" dirty="0">
                          <a:solidFill>
                            <a:schemeClr val="dk1"/>
                          </a:solidFill>
                          <a:latin typeface="+mj-lt"/>
                          <a:ea typeface="+mn-ea"/>
                          <a:cs typeface="+mn-cs"/>
                        </a:rPr>
                        <a:t>IU-X-ray</a:t>
                      </a:r>
                      <a:r>
                        <a:rPr lang="en-US" sz="1800" b="0" i="0" kern="1200" cap="none" spc="0" dirty="0">
                          <a:solidFill>
                            <a:schemeClr val="tx1"/>
                          </a:solidFill>
                          <a:effectLst/>
                          <a:latin typeface="+mn-lt"/>
                          <a:ea typeface="+mn-ea"/>
                          <a:cs typeface="+mn-cs"/>
                        </a:rPr>
                        <a:t>:</a:t>
                      </a:r>
                      <a:r>
                        <a:rPr lang="en-US" sz="1800" b="0" i="0" kern="1200" cap="none" spc="0" dirty="0">
                          <a:solidFill>
                            <a:schemeClr val="tx1"/>
                          </a:solidFill>
                          <a:effectLst/>
                          <a:latin typeface="+mj-lt"/>
                          <a:ea typeface="+mn-ea"/>
                          <a:cs typeface="+mn-cs"/>
                        </a:rPr>
                        <a:t> </a:t>
                      </a:r>
                      <a:endParaRPr lang="en-US" sz="1800" dirty="0">
                        <a:latin typeface="+mj-lt"/>
                      </a:endParaRPr>
                    </a:p>
                    <a:p>
                      <a:pPr marL="0" lvl="0" algn="ctr" defTabSz="457200">
                        <a:buNone/>
                      </a:pPr>
                      <a:r>
                        <a:rPr lang="en-US" sz="1800" b="0" i="0" kern="1200" cap="none" spc="0" dirty="0">
                          <a:solidFill>
                            <a:schemeClr val="tx1"/>
                          </a:solidFill>
                          <a:effectLst/>
                          <a:latin typeface="+mj-lt"/>
                          <a:ea typeface="+mn-ea"/>
                          <a:cs typeface="+mn-cs"/>
                        </a:rPr>
                        <a:t> 0.452</a:t>
                      </a:r>
                    </a:p>
                  </a:txBody>
                  <a:tcPr marL="71019" marR="50728" marT="42648" marB="101456"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lvl="0" algn="ctr">
                        <a:lnSpc>
                          <a:spcPct val="100000"/>
                        </a:lnSpc>
                        <a:spcBef>
                          <a:spcPts val="0"/>
                        </a:spcBef>
                        <a:spcAft>
                          <a:spcPts val="0"/>
                        </a:spcAft>
                        <a:buNone/>
                      </a:pPr>
                      <a:r>
                        <a:rPr lang="en-US" sz="1800" b="0" i="0" u="none" strike="noStrike" kern="1200" cap="none" spc="0" noProof="0" dirty="0">
                          <a:solidFill>
                            <a:schemeClr val="tx1"/>
                          </a:solidFill>
                          <a:effectLst/>
                          <a:latin typeface="+mn-lt"/>
                        </a:rPr>
                        <a:t>MIMIC-CXR: </a:t>
                      </a:r>
                    </a:p>
                    <a:p>
                      <a:pPr lvl="0" algn="ctr">
                        <a:lnSpc>
                          <a:spcPct val="100000"/>
                        </a:lnSpc>
                        <a:spcBef>
                          <a:spcPts val="0"/>
                        </a:spcBef>
                        <a:spcAft>
                          <a:spcPts val="0"/>
                        </a:spcAft>
                        <a:buNone/>
                      </a:pPr>
                      <a:r>
                        <a:rPr lang="en-US" sz="1800" b="0" i="0" u="none" strike="noStrike" kern="1200" cap="none" spc="0" noProof="0" dirty="0">
                          <a:solidFill>
                            <a:schemeClr val="tx1"/>
                          </a:solidFill>
                          <a:effectLst/>
                          <a:latin typeface="+mn-lt"/>
                        </a:rPr>
                        <a:t> 0.350 </a:t>
                      </a:r>
                    </a:p>
                  </a:txBody>
                  <a:tcPr marL="71019" marR="50728" marT="42648" marB="101456"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4007747341"/>
                  </a:ext>
                </a:extLst>
              </a:tr>
              <a:tr h="2456080">
                <a:tc>
                  <a:txBody>
                    <a:bodyPr/>
                    <a:lstStyle/>
                    <a:p>
                      <a:pPr marL="0" algn="ctr" defTabSz="457200" rtl="0" eaLnBrk="1" fontAlgn="base" latinLnBrk="0" hangingPunct="1"/>
                      <a:endParaRPr lang="en-US" sz="1800" b="0" kern="1200" cap="none" spc="0" dirty="0">
                        <a:solidFill>
                          <a:schemeClr val="tx1"/>
                        </a:solidFill>
                        <a:effectLst/>
                        <a:latin typeface="+mj-lt"/>
                        <a:ea typeface="+mn-ea"/>
                        <a:cs typeface="+mn-cs"/>
                      </a:endParaRPr>
                    </a:p>
                    <a:p>
                      <a:pPr marL="0" algn="ctr" defTabSz="457200" rtl="0" eaLnBrk="1" fontAlgn="base" latinLnBrk="0" hangingPunct="1"/>
                      <a:r>
                        <a:rPr lang="en-US" sz="1800" b="1" kern="1200" cap="none" spc="0" dirty="0">
                          <a:solidFill>
                            <a:schemeClr val="tx1"/>
                          </a:solidFill>
                          <a:effectLst/>
                          <a:latin typeface="+mj-lt"/>
                          <a:ea typeface="+mn-ea"/>
                          <a:cs typeface="+mn-cs"/>
                        </a:rPr>
                        <a:t>R2gen</a:t>
                      </a:r>
                    </a:p>
                  </a:txBody>
                  <a:tcPr marL="71019" marR="50728" marT="42648" marB="101456" anchor="ct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indent="-285750" algn="l" defTabSz="457200" rtl="0" eaLnBrk="1" fontAlgn="base" latinLnBrk="0" hangingPunct="1">
                        <a:buFont typeface="Arial" panose="020B0604020202020204" pitchFamily="34" charset="0"/>
                        <a:buChar char="•"/>
                      </a:pPr>
                      <a:r>
                        <a:rPr lang="en-US" sz="1800" b="0" kern="1200" cap="none" spc="0" dirty="0">
                          <a:solidFill>
                            <a:schemeClr val="tx1"/>
                          </a:solidFill>
                          <a:effectLst/>
                          <a:latin typeface="+mn-lt"/>
                          <a:ea typeface="+mn-ea"/>
                          <a:cs typeface="+mn-cs"/>
                        </a:rPr>
                        <a:t>Visual extractor(CNN)</a:t>
                      </a:r>
                    </a:p>
                    <a:p>
                      <a:pPr marL="285750" indent="-285750" algn="l" defTabSz="457200" rtl="0" eaLnBrk="1" fontAlgn="base" latinLnBrk="0" hangingPunct="1">
                        <a:buFont typeface="Arial" panose="020B0604020202020204" pitchFamily="34" charset="0"/>
                        <a:buChar char="•"/>
                      </a:pPr>
                      <a:r>
                        <a:rPr lang="en-US" sz="1800" b="0" kern="1200" cap="none" spc="0" dirty="0">
                          <a:solidFill>
                            <a:schemeClr val="tx1"/>
                          </a:solidFill>
                          <a:effectLst/>
                          <a:latin typeface="+mn-lt"/>
                          <a:ea typeface="+mn-ea"/>
                          <a:cs typeface="+mn-cs"/>
                        </a:rPr>
                        <a:t>Encoder (transformer)</a:t>
                      </a:r>
                    </a:p>
                    <a:p>
                      <a:pPr marL="285750" indent="-285750" algn="l" defTabSz="457200" rtl="0" eaLnBrk="1" fontAlgn="base" latinLnBrk="0" hangingPunct="1">
                        <a:buFont typeface="Arial" panose="020B0604020202020204" pitchFamily="34" charset="0"/>
                        <a:buChar char="•"/>
                      </a:pPr>
                      <a:r>
                        <a:rPr lang="en-US" sz="1800" b="0" kern="1200" cap="none" spc="0" dirty="0">
                          <a:solidFill>
                            <a:schemeClr val="tx1"/>
                          </a:solidFill>
                          <a:effectLst/>
                          <a:latin typeface="+mn-lt"/>
                          <a:ea typeface="+mn-ea"/>
                          <a:cs typeface="+mn-cs"/>
                        </a:rPr>
                        <a:t>Decoder (RM-MCLN)</a:t>
                      </a:r>
                    </a:p>
                  </a:txBody>
                  <a:tcPr marL="71019" marR="50728" marT="42648" marB="101456" anchor="ctr">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457200" rtl="0" eaLnBrk="1" fontAlgn="base" latinLnBrk="0" hangingPunct="1"/>
                      <a:r>
                        <a:rPr lang="en-US" sz="1800" b="0" i="0" kern="1200" cap="none" spc="0" dirty="0">
                          <a:solidFill>
                            <a:schemeClr val="tx1"/>
                          </a:solidFill>
                          <a:effectLst/>
                          <a:latin typeface="+mn-lt"/>
                          <a:ea typeface="+mn-ea"/>
                          <a:cs typeface="+mn-cs"/>
                        </a:rPr>
                        <a:t>2020</a:t>
                      </a:r>
                      <a:r>
                        <a:rPr lang="en-US" sz="1800" b="1" i="0" kern="1200" cap="none" spc="0" dirty="0">
                          <a:solidFill>
                            <a:schemeClr val="tx1"/>
                          </a:solidFill>
                          <a:effectLst/>
                          <a:latin typeface="+mj-lt"/>
                          <a:ea typeface="+mn-ea"/>
                          <a:cs typeface="+mn-cs"/>
                        </a:rPr>
                        <a:t> </a:t>
                      </a:r>
                    </a:p>
                  </a:txBody>
                  <a:tcPr marL="71019" marR="50728" marT="42648" marB="101456" anchor="ctr">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base"/>
                      <a:r>
                        <a:rPr lang="en-US" sz="1800" b="0" i="0" cap="none" spc="0" dirty="0">
                          <a:solidFill>
                            <a:schemeClr val="tx1"/>
                          </a:solidFill>
                          <a:effectLst/>
                          <a:latin typeface="+mn-lt"/>
                        </a:rPr>
                        <a:t>IU X-Ray </a:t>
                      </a:r>
                    </a:p>
                    <a:p>
                      <a:pPr algn="ctr" rtl="0" fontAlgn="base"/>
                      <a:r>
                        <a:rPr lang="en-US" sz="1800" b="0" i="0" cap="none" spc="0" dirty="0">
                          <a:solidFill>
                            <a:schemeClr val="tx1"/>
                          </a:solidFill>
                          <a:effectLst/>
                          <a:latin typeface="+mn-lt"/>
                        </a:rPr>
                        <a:t>MIMIC-CXR </a:t>
                      </a:r>
                    </a:p>
                  </a:txBody>
                  <a:tcPr marL="71019" marR="50728" marT="42648" marB="101456" anchor="ctr">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457200" rtl="0" eaLnBrk="1" fontAlgn="base" latinLnBrk="0" hangingPunct="1"/>
                      <a:r>
                        <a:rPr lang="en-US" sz="1800" b="0" i="0" kern="1200" cap="none" spc="0" dirty="0">
                          <a:solidFill>
                            <a:schemeClr val="tx1"/>
                          </a:solidFill>
                          <a:effectLst/>
                          <a:latin typeface="+mn-lt"/>
                          <a:ea typeface="+mn-ea"/>
                          <a:cs typeface="+mn-cs"/>
                        </a:rPr>
                        <a:t>IU X-Ray: </a:t>
                      </a:r>
                    </a:p>
                    <a:p>
                      <a:pPr marL="0" algn="ctr" rtl="0" eaLnBrk="1" fontAlgn="base" latinLnBrk="0" hangingPunct="1"/>
                      <a:r>
                        <a:rPr lang="en-US" sz="1800" b="1" i="0" kern="1200" cap="none" spc="0" dirty="0">
                          <a:solidFill>
                            <a:schemeClr val="tx1"/>
                          </a:solidFill>
                          <a:effectLst/>
                          <a:latin typeface="+mn-lt"/>
                          <a:ea typeface="+mn-ea"/>
                          <a:cs typeface="+mn-cs"/>
                        </a:rPr>
                        <a:t>0.470</a:t>
                      </a:r>
                      <a:r>
                        <a:rPr lang="en-US" sz="1800" b="0" i="0" kern="1200" cap="none" spc="0" dirty="0">
                          <a:solidFill>
                            <a:schemeClr val="tx1"/>
                          </a:solidFill>
                          <a:effectLst/>
                          <a:latin typeface="+mn-lt"/>
                          <a:ea typeface="+mn-ea"/>
                          <a:cs typeface="+mn-cs"/>
                        </a:rPr>
                        <a:t>  </a:t>
                      </a:r>
                    </a:p>
                  </a:txBody>
                  <a:tcPr marL="71019" marR="50728" marT="42648" marB="101456" anchor="ctr">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lvl="0" algn="ctr">
                        <a:buNone/>
                      </a:pPr>
                      <a:endParaRPr lang="en-US" sz="1800" b="0" i="0" u="none" strike="noStrike" kern="1200" cap="none" spc="0" noProof="0" dirty="0">
                        <a:solidFill>
                          <a:schemeClr val="tx1"/>
                        </a:solidFill>
                        <a:effectLst/>
                        <a:latin typeface="+mj-lt"/>
                      </a:endParaRPr>
                    </a:p>
                    <a:p>
                      <a:pPr marL="0" lvl="0" algn="ctr">
                        <a:buNone/>
                      </a:pPr>
                      <a:r>
                        <a:rPr lang="en-US" sz="1800" b="0" i="0" u="none" strike="noStrike" kern="1200" cap="none" spc="0" noProof="0" dirty="0">
                          <a:solidFill>
                            <a:schemeClr val="tx1"/>
                          </a:solidFill>
                          <a:effectLst/>
                          <a:latin typeface="+mn-lt"/>
                        </a:rPr>
                        <a:t>MIMIC-CXR:</a:t>
                      </a:r>
                      <a:r>
                        <a:rPr lang="en-US" sz="1800" b="0" i="0" u="none" strike="noStrike" kern="1200" cap="none" spc="0" noProof="0" dirty="0">
                          <a:solidFill>
                            <a:schemeClr val="tx1"/>
                          </a:solidFill>
                          <a:effectLst/>
                          <a:latin typeface="+mj-lt"/>
                        </a:rPr>
                        <a:t> </a:t>
                      </a:r>
                    </a:p>
                    <a:p>
                      <a:pPr marL="0" lvl="0" algn="ctr">
                        <a:buNone/>
                      </a:pPr>
                      <a:r>
                        <a:rPr lang="en-US" sz="1800" b="1" i="0" u="none" strike="noStrike" kern="1200" cap="none" spc="0" noProof="0" dirty="0">
                          <a:solidFill>
                            <a:srgbClr val="FF0000"/>
                          </a:solidFill>
                          <a:effectLst/>
                          <a:latin typeface="+mj-lt"/>
                        </a:rPr>
                        <a:t> </a:t>
                      </a:r>
                      <a:r>
                        <a:rPr lang="en-US" sz="1800" b="0" i="0" u="none" strike="noStrike" kern="1200" cap="none" spc="0" noProof="0" dirty="0">
                          <a:solidFill>
                            <a:schemeClr val="tx1"/>
                          </a:solidFill>
                          <a:effectLst/>
                          <a:latin typeface="+mn-lt"/>
                          <a:ea typeface="+mn-ea"/>
                          <a:cs typeface="+mn-cs"/>
                        </a:rPr>
                        <a:t>0.353</a:t>
                      </a:r>
                      <a:endParaRPr lang="en-US" sz="1800" b="1" i="0" u="none" strike="noStrike" kern="1200" cap="none" spc="0" noProof="0" dirty="0">
                        <a:solidFill>
                          <a:srgbClr val="FF0000"/>
                        </a:solidFill>
                        <a:effectLst/>
                        <a:latin typeface="+mj-lt"/>
                      </a:endParaRPr>
                    </a:p>
                    <a:p>
                      <a:pPr marL="0" lvl="0" algn="ctr" defTabSz="457200">
                        <a:buNone/>
                      </a:pPr>
                      <a:endParaRPr lang="en-US" sz="1800" b="0" i="0" kern="1200" cap="none" spc="0" dirty="0">
                        <a:solidFill>
                          <a:schemeClr val="tx1"/>
                        </a:solidFill>
                        <a:effectLst/>
                        <a:latin typeface="+mj-lt"/>
                        <a:ea typeface="+mn-ea"/>
                        <a:cs typeface="+mn-cs"/>
                      </a:endParaRPr>
                    </a:p>
                  </a:txBody>
                  <a:tcPr marL="71019" marR="50728" marT="42648" marB="101456" anchor="ct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9843591"/>
                  </a:ext>
                </a:extLst>
              </a:tr>
            </a:tbl>
          </a:graphicData>
        </a:graphic>
      </p:graphicFrame>
    </p:spTree>
    <p:extLst>
      <p:ext uri="{BB962C8B-B14F-4D97-AF65-F5344CB8AC3E}">
        <p14:creationId xmlns:p14="http://schemas.microsoft.com/office/powerpoint/2010/main" val="49708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4636791" y="8343900"/>
            <a:ext cx="7326609" cy="1121203"/>
          </a:xfrm>
          <a:prstGeom prst="rect">
            <a:avLst/>
          </a:prstGeom>
        </p:spPr>
      </p:pic>
      <p:sp>
        <p:nvSpPr>
          <p:cNvPr id="7" name="object 7"/>
          <p:cNvSpPr txBox="1">
            <a:spLocks noGrp="1"/>
          </p:cNvSpPr>
          <p:nvPr>
            <p:ph type="title"/>
          </p:nvPr>
        </p:nvSpPr>
        <p:spPr>
          <a:xfrm>
            <a:off x="1016000" y="1793313"/>
            <a:ext cx="7120255" cy="1092200"/>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Motivation</a:t>
            </a:r>
          </a:p>
        </p:txBody>
      </p:sp>
      <p:sp>
        <p:nvSpPr>
          <p:cNvPr id="9" name="TextBox 8"/>
          <p:cNvSpPr txBox="1"/>
          <p:nvPr/>
        </p:nvSpPr>
        <p:spPr>
          <a:xfrm>
            <a:off x="1268209" y="3353541"/>
            <a:ext cx="16105391" cy="4247317"/>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Help to reduce workload of radiologists in writing medical reports.</a:t>
            </a:r>
          </a:p>
          <a:p>
            <a:pPr marL="571500" indent="-571500">
              <a:lnSpc>
                <a:spcPct val="15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Helping radiologists to capture abnormal regions to describe normal and abnormal diagnoses.</a:t>
            </a:r>
          </a:p>
          <a:p>
            <a:pPr marL="571500" indent="-571500">
              <a:lnSpc>
                <a:spcPct val="150000"/>
              </a:lnSpc>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Study recent deep learning models for report generation.</a:t>
            </a:r>
          </a:p>
          <a:p>
            <a:pPr marL="571500" indent="-571500">
              <a:lnSpc>
                <a:spcPct val="150000"/>
              </a:lnSpc>
              <a:buFont typeface="Arial" panose="020B0604020202020204" pitchFamily="34" charset="0"/>
              <a:buChar char="•"/>
            </a:pPr>
            <a:endParaRPr lang="en-US" sz="36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3"/>
          <a:stretch>
            <a:fillRect/>
          </a:stretch>
        </p:blipFill>
        <p:spPr>
          <a:xfrm>
            <a:off x="13792200" y="6591300"/>
            <a:ext cx="4073097" cy="345109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4560591" y="8343900"/>
            <a:ext cx="7326609" cy="1121203"/>
          </a:xfrm>
          <a:prstGeom prst="rect">
            <a:avLst/>
          </a:prstGeom>
        </p:spPr>
      </p:pic>
      <p:sp>
        <p:nvSpPr>
          <p:cNvPr id="7" name="object 7"/>
          <p:cNvSpPr txBox="1">
            <a:spLocks noGrp="1"/>
          </p:cNvSpPr>
          <p:nvPr>
            <p:ph type="title"/>
          </p:nvPr>
        </p:nvSpPr>
        <p:spPr>
          <a:xfrm>
            <a:off x="1016000" y="1793313"/>
            <a:ext cx="7120255" cy="1092200"/>
          </a:xfrm>
          <a:prstGeom prst="rect">
            <a:avLst/>
          </a:prstGeom>
        </p:spPr>
        <p:txBody>
          <a:bodyPr vert="horz" wrap="square" lIns="0" tIns="12700" rIns="0" bIns="0" rtlCol="0">
            <a:spAutoFit/>
          </a:bodyPr>
          <a:lstStyle/>
          <a:p>
            <a:pPr marL="12700">
              <a:lnSpc>
                <a:spcPct val="100000"/>
              </a:lnSpc>
              <a:spcBef>
                <a:spcPts val="100"/>
              </a:spcBef>
            </a:pPr>
            <a:r>
              <a:rPr lang="en-US" spc="-110" dirty="0">
                <a:solidFill>
                  <a:srgbClr val="000000"/>
                </a:solidFill>
              </a:rPr>
              <a:t>Objective</a:t>
            </a:r>
          </a:p>
        </p:txBody>
      </p:sp>
      <p:sp>
        <p:nvSpPr>
          <p:cNvPr id="10" name="Subtitle 2"/>
          <p:cNvSpPr txBox="1"/>
          <p:nvPr/>
        </p:nvSpPr>
        <p:spPr>
          <a:xfrm>
            <a:off x="1295400" y="3467100"/>
            <a:ext cx="15240000" cy="55626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Create an application that helps physicians to generate reports from medical images. </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Insert chest x-ray as an input to the application, then generate a report automatically.</a:t>
            </a:r>
          </a:p>
          <a:p>
            <a:pPr marL="571500" indent="-571500">
              <a:buFont typeface="Arial" panose="020B0604020202020204" pitchFamily="34" charset="0"/>
              <a:buChar char="•"/>
            </a:pPr>
            <a:r>
              <a:rPr lang="en-US" sz="3600" dirty="0">
                <a:latin typeface="Tahoma" panose="020B0604030504040204" pitchFamily="34" charset="0"/>
                <a:ea typeface="Tahoma" panose="020B0604030504040204" pitchFamily="34" charset="0"/>
                <a:cs typeface="Tahoma" panose="020B0604030504040204" pitchFamily="34" charset="0"/>
              </a:rPr>
              <a:t>We aimed to achieve this by: surveying the related works, selecting the most recent and efficient technique and comparing its performance with others.</a:t>
            </a:r>
          </a:p>
          <a:p>
            <a:endParaRPr lang="en-US" sz="3600" dirty="0">
              <a:latin typeface="Tahoma" panose="020B0604030504040204" pitchFamily="34" charset="0"/>
              <a:ea typeface="Tahoma" panose="020B0604030504040204" pitchFamily="34" charset="0"/>
              <a:cs typeface="Tahoma" panose="020B0604030504040204" pitchFamily="34" charset="0"/>
            </a:endParaRPr>
          </a:p>
        </p:txBody>
      </p:sp>
      <p:pic>
        <p:nvPicPr>
          <p:cNvPr id="2" name="object 3">
            <a:extLst>
              <a:ext uri="{FF2B5EF4-FFF2-40B4-BE49-F238E27FC236}">
                <a16:creationId xmlns:a16="http://schemas.microsoft.com/office/drawing/2014/main" id="{1EB158C6-46DE-9DCE-7570-C411AA7A6EDC}"/>
              </a:ext>
            </a:extLst>
          </p:cNvPr>
          <p:cNvPicPr/>
          <p:nvPr/>
        </p:nvPicPr>
        <p:blipFill>
          <a:blip r:embed="rId3" cstate="print"/>
          <a:stretch>
            <a:fillRect/>
          </a:stretch>
        </p:blipFill>
        <p:spPr>
          <a:xfrm>
            <a:off x="14249400" y="7048500"/>
            <a:ext cx="4038598" cy="32827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flipH="1">
            <a:off x="914400" y="3848100"/>
            <a:ext cx="7824041" cy="1015663"/>
          </a:xfrm>
          <a:prstGeom prst="rect">
            <a:avLst/>
          </a:prstGeom>
          <a:noFill/>
        </p:spPr>
        <p:txBody>
          <a:bodyPr wrap="square" rtlCol="0">
            <a:spAutoFit/>
          </a:bodyPr>
          <a:lstStyle/>
          <a:p>
            <a:r>
              <a:rPr lang="en-US" sz="6000" b="1"/>
              <a:t>Project Phases</a:t>
            </a:r>
            <a:endParaRPr lang="en-US" sz="6000" b="1" dirty="0"/>
          </a:p>
        </p:txBody>
      </p:sp>
      <p:pic>
        <p:nvPicPr>
          <p:cNvPr id="3" name="Picture 2">
            <a:extLst>
              <a:ext uri="{FF2B5EF4-FFF2-40B4-BE49-F238E27FC236}">
                <a16:creationId xmlns:a16="http://schemas.microsoft.com/office/drawing/2014/main" id="{F6A5C6E4-5E22-F622-2FD1-1ABD8184A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0" y="171450"/>
            <a:ext cx="9476024" cy="9944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1790700"/>
            <a:ext cx="10642600" cy="1090042"/>
          </a:xfrm>
          <a:prstGeom prst="rect">
            <a:avLst/>
          </a:prstGeom>
        </p:spPr>
        <p:txBody>
          <a:bodyPr vert="horz" wrap="square" lIns="0" tIns="12700" rIns="0" bIns="0" rtlCol="0">
            <a:spAutoFit/>
          </a:bodyPr>
          <a:lstStyle/>
          <a:p>
            <a:pPr marL="12700">
              <a:lnSpc>
                <a:spcPct val="100000"/>
              </a:lnSpc>
              <a:spcBef>
                <a:spcPts val="100"/>
              </a:spcBef>
            </a:pPr>
            <a:r>
              <a:rPr lang="en-US" spc="120" dirty="0">
                <a:solidFill>
                  <a:srgbClr val="000000"/>
                </a:solidFill>
              </a:rPr>
              <a:t>Encoder</a:t>
            </a:r>
            <a:endParaRPr spc="195" dirty="0">
              <a:solidFill>
                <a:srgbClr val="000000"/>
              </a:solidFill>
            </a:endParaRPr>
          </a:p>
        </p:txBody>
      </p:sp>
      <p:pic>
        <p:nvPicPr>
          <p:cNvPr id="7" name="Picture 6" descr="Transformer Encoder Block"/>
          <p:cNvPicPr>
            <a:picLocks noChangeAspect="1"/>
          </p:cNvPicPr>
          <p:nvPr/>
        </p:nvPicPr>
        <p:blipFill rotWithShape="1">
          <a:blip r:embed="rId2">
            <a:extLst>
              <a:ext uri="{28A0092B-C50C-407E-A947-70E740481C1C}">
                <a14:useLocalDpi xmlns:a14="http://schemas.microsoft.com/office/drawing/2010/main" val="0"/>
              </a:ext>
            </a:extLst>
          </a:blip>
          <a:srcRect l="10909" r="34545"/>
          <a:stretch>
            <a:fillRect/>
          </a:stretch>
        </p:blipFill>
        <p:spPr bwMode="auto">
          <a:xfrm>
            <a:off x="10251822" y="1702707"/>
            <a:ext cx="5904531" cy="6781800"/>
          </a:xfrm>
          <a:prstGeom prst="rect">
            <a:avLst/>
          </a:prstGeom>
          <a:noFill/>
          <a:ln>
            <a:noFill/>
          </a:ln>
        </p:spPr>
      </p:pic>
      <p:sp>
        <p:nvSpPr>
          <p:cNvPr id="6" name="Content Placeholder 4"/>
          <p:cNvSpPr txBox="1"/>
          <p:nvPr/>
        </p:nvSpPr>
        <p:spPr>
          <a:xfrm>
            <a:off x="1371600" y="3448258"/>
            <a:ext cx="15888970" cy="3524042"/>
          </a:xfrm>
          <a:prstGeom prst="rect">
            <a:avLst/>
          </a:prstGeom>
        </p:spPr>
        <p:txBody>
          <a:bodyPr wrap="square" lIns="0" tIns="0" rIns="0" bIns="0">
            <a:spAutoFit/>
          </a:bodyPr>
          <a:lstStyle>
            <a:lvl1pPr marL="0">
              <a:defRPr sz="2500" b="0" i="0">
                <a:solidFill>
                  <a:schemeClr val="tx1"/>
                </a:solidFill>
                <a:latin typeface="Tahoma" panose="020B0604030504040204"/>
                <a:ea typeface="+mn-ea"/>
                <a:cs typeface="Tahoma" panose="020B06040305040402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71500" indent="-571500">
              <a:buFont typeface="Arial" panose="020B0604020202020204" pitchFamily="34" charset="0"/>
              <a:buChar char="•"/>
            </a:pPr>
            <a:r>
              <a:rPr lang="en-US" sz="3600" dirty="0"/>
              <a:t>Standard encoder from transformer</a:t>
            </a:r>
          </a:p>
          <a:p>
            <a:pPr marL="1028700" lvl="1" indent="-571500">
              <a:buFont typeface="Courier New" panose="02070309020205020404" pitchFamily="49" charset="0"/>
              <a:buChar char="o"/>
            </a:pPr>
            <a:r>
              <a:rPr lang="en-US" sz="3200" dirty="0"/>
              <a:t>Input: features extracted by visual extractor.</a:t>
            </a:r>
          </a:p>
          <a:p>
            <a:pPr marL="1028700" lvl="1" indent="-571500">
              <a:buFont typeface="Courier New" panose="02070309020205020404" pitchFamily="49" charset="0"/>
              <a:buChar char="o"/>
            </a:pPr>
            <a:r>
              <a:rPr lang="en-US" sz="3200" dirty="0"/>
              <a:t>Output: Hidden states encoded from input features</a:t>
            </a:r>
            <a:r>
              <a:rPr lang="en-US" sz="2900" dirty="0"/>
              <a:t>.</a:t>
            </a:r>
          </a:p>
          <a:p>
            <a:pPr marL="571500" indent="-571500">
              <a:buFont typeface="Arial" panose="020B0604020202020204" pitchFamily="34" charset="0"/>
              <a:buChar char="•"/>
            </a:pPr>
            <a:r>
              <a:rPr lang="en-US" sz="3600" dirty="0"/>
              <a:t>Consists of two main parts</a:t>
            </a:r>
          </a:p>
          <a:p>
            <a:pPr marL="1028700" lvl="1" indent="-571500">
              <a:buFont typeface="Courier New" panose="02070309020205020404" pitchFamily="49" charset="0"/>
              <a:buChar char="o"/>
            </a:pPr>
            <a:r>
              <a:rPr lang="en-US" sz="3200" dirty="0"/>
              <a:t>Multi-head Attention.</a:t>
            </a:r>
          </a:p>
          <a:p>
            <a:pPr marL="1028700" lvl="1" indent="-571500">
              <a:buFont typeface="Courier New" panose="02070309020205020404" pitchFamily="49" charset="0"/>
              <a:buChar char="o"/>
            </a:pPr>
            <a:r>
              <a:rPr lang="en-US" sz="3200" dirty="0"/>
              <a:t>Feed Forward layer.</a:t>
            </a:r>
          </a:p>
          <a:p>
            <a:pPr marL="1028700" lvl="1" indent="-571500">
              <a:buFont typeface="Arial" panose="020B0604020202020204" pitchFamily="34" charset="0"/>
              <a:buChar char="•"/>
            </a:pPr>
            <a:endParaRPr lang="en-US" sz="2900" dirty="0"/>
          </a:p>
        </p:txBody>
      </p:sp>
      <p:pic>
        <p:nvPicPr>
          <p:cNvPr id="3" name="Picture 2" descr="A picture containing x-ray fil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6819900"/>
            <a:ext cx="3130345" cy="3130345"/>
          </a:xfrm>
          <a:prstGeom prst="rect">
            <a:avLst/>
          </a:prstGeom>
        </p:spPr>
      </p:pic>
      <p:pic>
        <p:nvPicPr>
          <p:cNvPr id="4" name="object 3">
            <a:extLst>
              <a:ext uri="{FF2B5EF4-FFF2-40B4-BE49-F238E27FC236}">
                <a16:creationId xmlns:a16="http://schemas.microsoft.com/office/drawing/2014/main" id="{56D0F996-81A5-D3E6-E7B4-E164AC781D53}"/>
              </a:ext>
            </a:extLst>
          </p:cNvPr>
          <p:cNvPicPr/>
          <p:nvPr/>
        </p:nvPicPr>
        <p:blipFill>
          <a:blip r:embed="rId4" cstate="print"/>
          <a:stretch>
            <a:fillRect/>
          </a:stretch>
        </p:blipFill>
        <p:spPr>
          <a:xfrm>
            <a:off x="14249400" y="7042357"/>
            <a:ext cx="4038598" cy="32827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1767458"/>
            <a:ext cx="10642600" cy="1090042"/>
          </a:xfrm>
          <a:prstGeom prst="rect">
            <a:avLst/>
          </a:prstGeom>
        </p:spPr>
        <p:txBody>
          <a:bodyPr vert="horz" wrap="square" lIns="0" tIns="12700" rIns="0" bIns="0" rtlCol="0">
            <a:spAutoFit/>
          </a:bodyPr>
          <a:lstStyle/>
          <a:p>
            <a:pPr marL="12700">
              <a:lnSpc>
                <a:spcPct val="100000"/>
              </a:lnSpc>
              <a:spcBef>
                <a:spcPts val="100"/>
              </a:spcBef>
            </a:pPr>
            <a:r>
              <a:rPr lang="en-US" spc="120" dirty="0">
                <a:solidFill>
                  <a:srgbClr val="000000"/>
                </a:solidFill>
              </a:rPr>
              <a:t>Decoder</a:t>
            </a:r>
            <a:endParaRPr spc="195" dirty="0">
              <a:solidFill>
                <a:srgbClr val="000000"/>
              </a:solidFill>
            </a:endParaRPr>
          </a:p>
        </p:txBody>
      </p:sp>
      <p:pic>
        <p:nvPicPr>
          <p:cNvPr id="3" name="Picture 2" descr="Transformer Decoder Block"/>
          <p:cNvPicPr>
            <a:picLocks noChangeAspect="1"/>
          </p:cNvPicPr>
          <p:nvPr/>
        </p:nvPicPr>
        <p:blipFill rotWithShape="1">
          <a:blip r:embed="rId2">
            <a:extLst>
              <a:ext uri="{28A0092B-C50C-407E-A947-70E740481C1C}">
                <a14:useLocalDpi xmlns:a14="http://schemas.microsoft.com/office/drawing/2010/main" val="0"/>
              </a:ext>
            </a:extLst>
          </a:blip>
          <a:srcRect l="7142" r="19643"/>
          <a:stretch/>
        </p:blipFill>
        <p:spPr bwMode="auto">
          <a:xfrm>
            <a:off x="9296400" y="1871219"/>
            <a:ext cx="6705600" cy="7006081"/>
          </a:xfrm>
          <a:prstGeom prst="rect">
            <a:avLst/>
          </a:prstGeom>
          <a:noFill/>
          <a:ln>
            <a:noFill/>
          </a:ln>
        </p:spPr>
      </p:pic>
      <p:sp>
        <p:nvSpPr>
          <p:cNvPr id="6" name="TextBox 5"/>
          <p:cNvSpPr txBox="1"/>
          <p:nvPr/>
        </p:nvSpPr>
        <p:spPr>
          <a:xfrm>
            <a:off x="1295400" y="3423940"/>
            <a:ext cx="9144000" cy="4601260"/>
          </a:xfrm>
          <a:prstGeom prst="rect">
            <a:avLst/>
          </a:prstGeom>
          <a:noFill/>
        </p:spPr>
        <p:txBody>
          <a:bodyPr wrap="square">
            <a:spAutoFit/>
          </a:bodyPr>
          <a:lstStyle/>
          <a:p>
            <a:pPr marL="571500" indent="-571500">
              <a:buFont typeface="Arial" panose="020B0604020202020204" pitchFamily="34" charset="0"/>
              <a:buChar char="•"/>
            </a:pPr>
            <a:r>
              <a:rPr lang="en-US" sz="3600" dirty="0"/>
              <a:t>Standard decoder from transformer</a:t>
            </a:r>
          </a:p>
          <a:p>
            <a:pPr marL="1028700" lvl="1" indent="-571500">
              <a:buFont typeface="Courier New" panose="02070309020205020404" pitchFamily="49" charset="0"/>
              <a:buChar char="o"/>
            </a:pPr>
            <a:r>
              <a:rPr lang="en-US" sz="3200" dirty="0"/>
              <a:t>Input: previous output from decoder, </a:t>
            </a:r>
            <a:r>
              <a:rPr lang="en-US" sz="3200" dirty="0">
                <a:solidFill>
                  <a:srgbClr val="000000"/>
                </a:solidFill>
                <a:effectLst/>
                <a:latin typeface="Helvetica" panose="020B0604020202020204" pitchFamily="34" charset="0"/>
                <a:ea typeface="Calibri" panose="020F0502020204030204" pitchFamily="34" charset="0"/>
              </a:rPr>
              <a:t>hidden features extracted from encoder</a:t>
            </a:r>
            <a:r>
              <a:rPr lang="en-US" sz="3200" dirty="0"/>
              <a:t>.</a:t>
            </a:r>
          </a:p>
          <a:p>
            <a:pPr marL="1028700" lvl="1" indent="-571500">
              <a:buFont typeface="Courier New" panose="02070309020205020404" pitchFamily="49" charset="0"/>
              <a:buChar char="o"/>
            </a:pPr>
            <a:r>
              <a:rPr lang="en-US" sz="3200" dirty="0"/>
              <a:t>Output: </a:t>
            </a:r>
            <a:r>
              <a:rPr lang="en-US" sz="3200" dirty="0">
                <a:solidFill>
                  <a:srgbClr val="000000"/>
                </a:solidFill>
                <a:effectLst/>
                <a:latin typeface="Helvetica" panose="020B0604020202020204" pitchFamily="34" charset="0"/>
                <a:ea typeface="Calibri" panose="020F0502020204030204" pitchFamily="34" charset="0"/>
              </a:rPr>
              <a:t>subsequent input to the decoder</a:t>
            </a:r>
            <a:r>
              <a:rPr lang="en-US" sz="3200" dirty="0"/>
              <a:t>.</a:t>
            </a:r>
          </a:p>
          <a:p>
            <a:pPr marL="571500" indent="-571500">
              <a:buFont typeface="Arial" panose="020B0604020202020204" pitchFamily="34" charset="0"/>
              <a:buChar char="•"/>
            </a:pPr>
            <a:r>
              <a:rPr lang="en-US" sz="3600" dirty="0"/>
              <a:t>Consists of three main parts</a:t>
            </a:r>
          </a:p>
          <a:p>
            <a:pPr marL="1028700" lvl="1" indent="-571500">
              <a:buFont typeface="Courier New" panose="02070309020205020404" pitchFamily="49" charset="0"/>
              <a:buChar char="o"/>
            </a:pPr>
            <a:r>
              <a:rPr lang="en-US" sz="3200" dirty="0"/>
              <a:t>Masked Multi-head Attention.</a:t>
            </a:r>
          </a:p>
          <a:p>
            <a:pPr marL="1028700" lvl="1" indent="-571500">
              <a:buFont typeface="Courier New" panose="02070309020205020404" pitchFamily="49" charset="0"/>
              <a:buChar char="o"/>
            </a:pPr>
            <a:r>
              <a:rPr lang="en-US" sz="3200" dirty="0"/>
              <a:t>Multi-head Attention.</a:t>
            </a:r>
          </a:p>
          <a:p>
            <a:pPr marL="1028700" lvl="1" indent="-571500">
              <a:buFont typeface="Courier New" panose="02070309020205020404" pitchFamily="49" charset="0"/>
              <a:buChar char="o"/>
            </a:pPr>
            <a:r>
              <a:rPr lang="en-US" sz="3200" dirty="0"/>
              <a:t>Positional-wise Feed Forward layer.</a:t>
            </a:r>
          </a:p>
          <a:p>
            <a:pPr marL="1028700" lvl="1" indent="-571500">
              <a:buFont typeface="Arial" panose="020B0604020202020204" pitchFamily="34" charset="0"/>
              <a:buChar char="•"/>
            </a:pPr>
            <a:endParaRPr lang="en-US" sz="2900" dirty="0"/>
          </a:p>
        </p:txBody>
      </p:sp>
      <p:pic>
        <p:nvPicPr>
          <p:cNvPr id="4" name="object 3">
            <a:extLst>
              <a:ext uri="{FF2B5EF4-FFF2-40B4-BE49-F238E27FC236}">
                <a16:creationId xmlns:a16="http://schemas.microsoft.com/office/drawing/2014/main" id="{E1E8560F-6A9C-52DA-B0FC-EA43B6B842B7}"/>
              </a:ext>
            </a:extLst>
          </p:cNvPr>
          <p:cNvPicPr/>
          <p:nvPr/>
        </p:nvPicPr>
        <p:blipFill>
          <a:blip r:embed="rId3" cstate="print"/>
          <a:stretch>
            <a:fillRect/>
          </a:stretch>
        </p:blipFill>
        <p:spPr>
          <a:xfrm>
            <a:off x="14249400" y="7048500"/>
            <a:ext cx="4038598" cy="32827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noGrp="1"/>
          </p:cNvSpPr>
          <p:nvPr>
            <p:ph type="title"/>
          </p:nvPr>
        </p:nvSpPr>
        <p:spPr>
          <a:xfrm>
            <a:off x="12337193" y="266700"/>
            <a:ext cx="6103207" cy="2167260"/>
          </a:xfrm>
          <a:prstGeom prst="rect">
            <a:avLst/>
          </a:prstGeom>
        </p:spPr>
        <p:txBody>
          <a:bodyPr vert="horz" wrap="square" lIns="0" tIns="12700" rIns="0" bIns="0" rtlCol="0" anchor="t">
            <a:spAutoFit/>
          </a:bodyPr>
          <a:lstStyle/>
          <a:p>
            <a:pPr marL="12700" algn="ctr">
              <a:lnSpc>
                <a:spcPct val="100000"/>
              </a:lnSpc>
              <a:spcBef>
                <a:spcPts val="100"/>
              </a:spcBef>
            </a:pPr>
            <a:r>
              <a:rPr lang="en-US" spc="120" dirty="0">
                <a:solidFill>
                  <a:srgbClr val="000000"/>
                </a:solidFill>
              </a:rPr>
              <a:t>R2Gen Architecture</a:t>
            </a:r>
            <a:endParaRPr spc="195" dirty="0">
              <a:solidFill>
                <a:srgbClr val="000000"/>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4" y="7886700"/>
            <a:ext cx="2033448" cy="1543050"/>
          </a:xfrm>
          <a:prstGeom prst="rect">
            <a:avLst/>
          </a:prstGeom>
        </p:spPr>
      </p:pic>
      <p:cxnSp>
        <p:nvCxnSpPr>
          <p:cNvPr id="13" name="Straight Arrow Connector 12"/>
          <p:cNvCxnSpPr/>
          <p:nvPr/>
        </p:nvCxnSpPr>
        <p:spPr>
          <a:xfrm flipH="1" flipV="1">
            <a:off x="1943415" y="7197213"/>
            <a:ext cx="1" cy="685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621890" y="6511413"/>
            <a:ext cx="2590795"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Visual extractor</a:t>
            </a:r>
          </a:p>
        </p:txBody>
      </p:sp>
      <p:cxnSp>
        <p:nvCxnSpPr>
          <p:cNvPr id="18" name="Straight Arrow Connector 17"/>
          <p:cNvCxnSpPr/>
          <p:nvPr/>
        </p:nvCxnSpPr>
        <p:spPr>
          <a:xfrm flipH="1" flipV="1">
            <a:off x="1969542" y="3775587"/>
            <a:ext cx="1" cy="685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18"/>
          <p:cNvSpPr/>
          <p:nvPr/>
        </p:nvSpPr>
        <p:spPr>
          <a:xfrm>
            <a:off x="648017" y="3089787"/>
            <a:ext cx="2590795" cy="68580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Encoder layer</a:t>
            </a:r>
          </a:p>
        </p:txBody>
      </p:sp>
      <p:sp>
        <p:nvSpPr>
          <p:cNvPr id="21" name="Rectangle 20"/>
          <p:cNvSpPr/>
          <p:nvPr/>
        </p:nvSpPr>
        <p:spPr>
          <a:xfrm>
            <a:off x="6705601" y="9106791"/>
            <a:ext cx="2590795"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Output Embedding</a:t>
            </a:r>
          </a:p>
        </p:txBody>
      </p:sp>
      <p:sp>
        <p:nvSpPr>
          <p:cNvPr id="22" name="Rectangle 21"/>
          <p:cNvSpPr/>
          <p:nvPr/>
        </p:nvSpPr>
        <p:spPr>
          <a:xfrm>
            <a:off x="4936871" y="2310240"/>
            <a:ext cx="6934199" cy="6372225"/>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p:cNvCxnSpPr/>
          <p:nvPr/>
        </p:nvCxnSpPr>
        <p:spPr>
          <a:xfrm flipV="1">
            <a:off x="7962898" y="7286625"/>
            <a:ext cx="0" cy="5490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flipH="1" flipV="1">
            <a:off x="7962897" y="6379083"/>
            <a:ext cx="2638" cy="2217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flipH="1" flipV="1">
            <a:off x="7962896" y="5446681"/>
            <a:ext cx="2638" cy="2217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V="1">
            <a:off x="7989025" y="4512435"/>
            <a:ext cx="0" cy="227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flipV="1">
            <a:off x="7962895" y="3582206"/>
            <a:ext cx="2638" cy="2714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p:cNvCxnSpPr>
            <a:stCxn id="21" idx="0"/>
          </p:cNvCxnSpPr>
          <p:nvPr/>
        </p:nvCxnSpPr>
        <p:spPr>
          <a:xfrm flipH="1" flipV="1">
            <a:off x="7989022" y="8348133"/>
            <a:ext cx="11977" cy="7586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flipV="1">
            <a:off x="7989022" y="2043112"/>
            <a:ext cx="0" cy="8587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Rectangle 69"/>
          <p:cNvSpPr/>
          <p:nvPr/>
        </p:nvSpPr>
        <p:spPr>
          <a:xfrm>
            <a:off x="6705601" y="1669760"/>
            <a:ext cx="2590795" cy="378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Linear</a:t>
            </a:r>
          </a:p>
        </p:txBody>
      </p:sp>
      <p:cxnSp>
        <p:nvCxnSpPr>
          <p:cNvPr id="71" name="Straight Arrow Connector 70"/>
          <p:cNvCxnSpPr>
            <a:stCxn id="70" idx="0"/>
            <a:endCxn id="72" idx="2"/>
          </p:cNvCxnSpPr>
          <p:nvPr/>
        </p:nvCxnSpPr>
        <p:spPr>
          <a:xfrm flipV="1">
            <a:off x="8000999" y="1227832"/>
            <a:ext cx="1" cy="4419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2" name="Rectangle 71"/>
          <p:cNvSpPr/>
          <p:nvPr/>
        </p:nvSpPr>
        <p:spPr>
          <a:xfrm>
            <a:off x="6705602" y="849345"/>
            <a:ext cx="2590795" cy="378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err="1"/>
              <a:t>Softmax</a:t>
            </a:r>
            <a:endParaRPr lang="en-US" sz="2000" b="1" dirty="0"/>
          </a:p>
        </p:txBody>
      </p:sp>
      <p:cxnSp>
        <p:nvCxnSpPr>
          <p:cNvPr id="81" name="Straight Arrow Connector 80"/>
          <p:cNvCxnSpPr>
            <a:endCxn id="83" idx="2"/>
          </p:cNvCxnSpPr>
          <p:nvPr/>
        </p:nvCxnSpPr>
        <p:spPr>
          <a:xfrm flipV="1">
            <a:off x="1931128" y="5785670"/>
            <a:ext cx="12286" cy="7540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416" y="4337871"/>
            <a:ext cx="1699996" cy="1447799"/>
          </a:xfrm>
          <a:prstGeom prst="rect">
            <a:avLst/>
          </a:prstGeom>
        </p:spPr>
      </p:pic>
      <p:cxnSp>
        <p:nvCxnSpPr>
          <p:cNvPr id="86" name="Straight Connector 85"/>
          <p:cNvCxnSpPr/>
          <p:nvPr/>
        </p:nvCxnSpPr>
        <p:spPr>
          <a:xfrm flipV="1">
            <a:off x="11099350" y="3314700"/>
            <a:ext cx="0" cy="3629025"/>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a:off x="1969542" y="2691581"/>
            <a:ext cx="1916658" cy="0"/>
          </a:xfrm>
          <a:prstGeom prst="line">
            <a:avLst/>
          </a:prstGeom>
        </p:spPr>
        <p:style>
          <a:lnRef idx="3">
            <a:schemeClr val="dk1"/>
          </a:lnRef>
          <a:fillRef idx="0">
            <a:schemeClr val="dk1"/>
          </a:fillRef>
          <a:effectRef idx="2">
            <a:schemeClr val="dk1"/>
          </a:effectRef>
          <a:fontRef idx="minor">
            <a:schemeClr val="tx1"/>
          </a:fontRef>
        </p:style>
      </p:cxnSp>
      <p:cxnSp>
        <p:nvCxnSpPr>
          <p:cNvPr id="91" name="Straight Connector 90"/>
          <p:cNvCxnSpPr/>
          <p:nvPr/>
        </p:nvCxnSpPr>
        <p:spPr>
          <a:xfrm>
            <a:off x="3886200" y="2705100"/>
            <a:ext cx="0" cy="3276600"/>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Arrow Connector 93"/>
          <p:cNvCxnSpPr/>
          <p:nvPr/>
        </p:nvCxnSpPr>
        <p:spPr>
          <a:xfrm>
            <a:off x="3886200" y="5981700"/>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0" name="Picture 9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6746" y="6943725"/>
            <a:ext cx="1811722" cy="1743096"/>
          </a:xfrm>
          <a:prstGeom prst="rect">
            <a:avLst/>
          </a:prstGeom>
        </p:spPr>
      </p:pic>
      <p:pic>
        <p:nvPicPr>
          <p:cNvPr id="102" name="Picture 10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43708" y="2397886"/>
            <a:ext cx="1637796" cy="1569552"/>
          </a:xfrm>
          <a:prstGeom prst="rect">
            <a:avLst/>
          </a:prstGeom>
        </p:spPr>
      </p:pic>
      <p:sp>
        <p:nvSpPr>
          <p:cNvPr id="121" name="Rectangle 120"/>
          <p:cNvSpPr/>
          <p:nvPr/>
        </p:nvSpPr>
        <p:spPr>
          <a:xfrm>
            <a:off x="12686767" y="4312615"/>
            <a:ext cx="1409702" cy="3667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Extend</a:t>
            </a:r>
          </a:p>
        </p:txBody>
      </p:sp>
      <p:cxnSp>
        <p:nvCxnSpPr>
          <p:cNvPr id="135" name="Straight Arrow Connector 134"/>
          <p:cNvCxnSpPr/>
          <p:nvPr/>
        </p:nvCxnSpPr>
        <p:spPr>
          <a:xfrm flipH="1">
            <a:off x="10142564" y="6912456"/>
            <a:ext cx="964752"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p:cNvCxnSpPr/>
          <p:nvPr/>
        </p:nvCxnSpPr>
        <p:spPr>
          <a:xfrm flipH="1">
            <a:off x="10149189" y="5117772"/>
            <a:ext cx="964752"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9" name="Straight Arrow Connector 138"/>
          <p:cNvCxnSpPr/>
          <p:nvPr/>
        </p:nvCxnSpPr>
        <p:spPr>
          <a:xfrm flipH="1">
            <a:off x="10142564" y="3339837"/>
            <a:ext cx="964752"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1" name="Straight Connector 140"/>
          <p:cNvCxnSpPr/>
          <p:nvPr/>
        </p:nvCxnSpPr>
        <p:spPr>
          <a:xfrm>
            <a:off x="11078041" y="5111046"/>
            <a:ext cx="1054547" cy="6726"/>
          </a:xfrm>
          <a:prstGeom prst="line">
            <a:avLst/>
          </a:prstGeom>
        </p:spPr>
        <p:style>
          <a:lnRef idx="3">
            <a:schemeClr val="dk1"/>
          </a:lnRef>
          <a:fillRef idx="0">
            <a:schemeClr val="dk1"/>
          </a:fillRef>
          <a:effectRef idx="2">
            <a:schemeClr val="dk1"/>
          </a:effectRef>
          <a:fontRef idx="minor">
            <a:schemeClr val="tx1"/>
          </a:fontRef>
        </p:style>
      </p:cxnSp>
      <p:cxnSp>
        <p:nvCxnSpPr>
          <p:cNvPr id="142" name="Straight Connector 141"/>
          <p:cNvCxnSpPr/>
          <p:nvPr/>
        </p:nvCxnSpPr>
        <p:spPr>
          <a:xfrm flipV="1">
            <a:off x="1969542" y="2705100"/>
            <a:ext cx="0" cy="353461"/>
          </a:xfrm>
          <a:prstGeom prst="line">
            <a:avLst/>
          </a:prstGeom>
        </p:spPr>
        <p:style>
          <a:lnRef idx="3">
            <a:schemeClr val="dk1"/>
          </a:lnRef>
          <a:fillRef idx="0">
            <a:schemeClr val="dk1"/>
          </a:fillRef>
          <a:effectRef idx="2">
            <a:schemeClr val="dk1"/>
          </a:effectRef>
          <a:fontRef idx="minor">
            <a:schemeClr val="tx1"/>
          </a:fontRef>
        </p:style>
      </p:cxnSp>
      <p:cxnSp>
        <p:nvCxnSpPr>
          <p:cNvPr id="154" name="Straight Connector 153"/>
          <p:cNvCxnSpPr/>
          <p:nvPr/>
        </p:nvCxnSpPr>
        <p:spPr>
          <a:xfrm flipV="1">
            <a:off x="12145124" y="4512435"/>
            <a:ext cx="0" cy="631065"/>
          </a:xfrm>
          <a:prstGeom prst="line">
            <a:avLst/>
          </a:prstGeom>
        </p:spPr>
        <p:style>
          <a:lnRef idx="3">
            <a:schemeClr val="dk1"/>
          </a:lnRef>
          <a:fillRef idx="0">
            <a:schemeClr val="dk1"/>
          </a:fillRef>
          <a:effectRef idx="2">
            <a:schemeClr val="dk1"/>
          </a:effectRef>
          <a:fontRef idx="minor">
            <a:schemeClr val="tx1"/>
          </a:fontRef>
        </p:style>
      </p:cxnSp>
      <p:sp>
        <p:nvSpPr>
          <p:cNvPr id="163" name="TextBox 162"/>
          <p:cNvSpPr txBox="1"/>
          <p:nvPr/>
        </p:nvSpPr>
        <p:spPr>
          <a:xfrm>
            <a:off x="2710875" y="4916009"/>
            <a:ext cx="1588228" cy="553998"/>
          </a:xfrm>
          <a:prstGeom prst="rect">
            <a:avLst/>
          </a:prstGeom>
          <a:noFill/>
        </p:spPr>
        <p:txBody>
          <a:bodyPr wrap="square" rtlCol="0">
            <a:spAutoFit/>
          </a:bodyPr>
          <a:lstStyle/>
          <a:p>
            <a:r>
              <a:rPr lang="en-US" sz="1400" b="1" dirty="0"/>
              <a:t>Patch </a:t>
            </a:r>
          </a:p>
          <a:p>
            <a:r>
              <a:rPr lang="en-US" sz="1600" b="1" dirty="0"/>
              <a:t>features</a:t>
            </a:r>
          </a:p>
        </p:txBody>
      </p:sp>
      <p:sp>
        <p:nvSpPr>
          <p:cNvPr id="165" name="TextBox 164"/>
          <p:cNvSpPr txBox="1"/>
          <p:nvPr/>
        </p:nvSpPr>
        <p:spPr>
          <a:xfrm flipH="1">
            <a:off x="10453142" y="2368161"/>
            <a:ext cx="1173481" cy="369332"/>
          </a:xfrm>
          <a:prstGeom prst="rect">
            <a:avLst/>
          </a:prstGeom>
          <a:noFill/>
        </p:spPr>
        <p:txBody>
          <a:bodyPr wrap="square" rtlCol="0">
            <a:spAutoFit/>
          </a:bodyPr>
          <a:lstStyle/>
          <a:p>
            <a:r>
              <a:rPr lang="en-US" b="1" dirty="0"/>
              <a:t>Decoder</a:t>
            </a:r>
          </a:p>
        </p:txBody>
      </p:sp>
      <p:cxnSp>
        <p:nvCxnSpPr>
          <p:cNvPr id="166" name="Straight Connector 165"/>
          <p:cNvCxnSpPr/>
          <p:nvPr/>
        </p:nvCxnSpPr>
        <p:spPr>
          <a:xfrm flipV="1">
            <a:off x="8031441" y="419100"/>
            <a:ext cx="0" cy="430245"/>
          </a:xfrm>
          <a:prstGeom prst="line">
            <a:avLst/>
          </a:prstGeom>
        </p:spPr>
        <p:style>
          <a:lnRef idx="3">
            <a:schemeClr val="dk1"/>
          </a:lnRef>
          <a:fillRef idx="0">
            <a:schemeClr val="dk1"/>
          </a:fillRef>
          <a:effectRef idx="2">
            <a:schemeClr val="dk1"/>
          </a:effectRef>
          <a:fontRef idx="minor">
            <a:schemeClr val="tx1"/>
          </a:fontRef>
        </p:style>
      </p:cxnSp>
      <p:cxnSp>
        <p:nvCxnSpPr>
          <p:cNvPr id="169" name="Straight Connector 168"/>
          <p:cNvCxnSpPr/>
          <p:nvPr/>
        </p:nvCxnSpPr>
        <p:spPr>
          <a:xfrm>
            <a:off x="364220" y="419100"/>
            <a:ext cx="7667221" cy="0"/>
          </a:xfrm>
          <a:prstGeom prst="line">
            <a:avLst/>
          </a:prstGeom>
        </p:spPr>
        <p:style>
          <a:lnRef idx="3">
            <a:schemeClr val="dk1"/>
          </a:lnRef>
          <a:fillRef idx="0">
            <a:schemeClr val="dk1"/>
          </a:fillRef>
          <a:effectRef idx="2">
            <a:schemeClr val="dk1"/>
          </a:effectRef>
          <a:fontRef idx="minor">
            <a:schemeClr val="tx1"/>
          </a:fontRef>
        </p:style>
      </p:cxnSp>
      <p:cxnSp>
        <p:nvCxnSpPr>
          <p:cNvPr id="171" name="Straight Connector 170"/>
          <p:cNvCxnSpPr/>
          <p:nvPr/>
        </p:nvCxnSpPr>
        <p:spPr>
          <a:xfrm flipH="1">
            <a:off x="342906" y="417221"/>
            <a:ext cx="28268" cy="9603079"/>
          </a:xfrm>
          <a:prstGeom prst="line">
            <a:avLst/>
          </a:prstGeom>
        </p:spPr>
        <p:style>
          <a:lnRef idx="3">
            <a:schemeClr val="dk1"/>
          </a:lnRef>
          <a:fillRef idx="0">
            <a:schemeClr val="dk1"/>
          </a:fillRef>
          <a:effectRef idx="2">
            <a:schemeClr val="dk1"/>
          </a:effectRef>
          <a:fontRef idx="minor">
            <a:schemeClr val="tx1"/>
          </a:fontRef>
        </p:style>
      </p:cxnSp>
      <p:cxnSp>
        <p:nvCxnSpPr>
          <p:cNvPr id="174" name="Straight Connector 173"/>
          <p:cNvCxnSpPr/>
          <p:nvPr/>
        </p:nvCxnSpPr>
        <p:spPr>
          <a:xfrm flipH="1">
            <a:off x="371174" y="10020300"/>
            <a:ext cx="7553626" cy="0"/>
          </a:xfrm>
          <a:prstGeom prst="line">
            <a:avLst/>
          </a:prstGeom>
        </p:spPr>
        <p:style>
          <a:lnRef idx="3">
            <a:schemeClr val="dk1"/>
          </a:lnRef>
          <a:fillRef idx="0">
            <a:schemeClr val="dk1"/>
          </a:fillRef>
          <a:effectRef idx="2">
            <a:schemeClr val="dk1"/>
          </a:effectRef>
          <a:fontRef idx="minor">
            <a:schemeClr val="tx1"/>
          </a:fontRef>
        </p:style>
      </p:cxnSp>
      <p:cxnSp>
        <p:nvCxnSpPr>
          <p:cNvPr id="178" name="Straight Arrow Connector 177"/>
          <p:cNvCxnSpPr/>
          <p:nvPr/>
        </p:nvCxnSpPr>
        <p:spPr>
          <a:xfrm flipV="1">
            <a:off x="7924800" y="9792591"/>
            <a:ext cx="0" cy="2381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1" name="TextBox 180"/>
          <p:cNvSpPr txBox="1"/>
          <p:nvPr/>
        </p:nvSpPr>
        <p:spPr>
          <a:xfrm flipH="1">
            <a:off x="3350618" y="442804"/>
            <a:ext cx="1071163" cy="400110"/>
          </a:xfrm>
          <a:prstGeom prst="rect">
            <a:avLst/>
          </a:prstGeom>
          <a:noFill/>
        </p:spPr>
        <p:txBody>
          <a:bodyPr wrap="square" rtlCol="0">
            <a:spAutoFit/>
          </a:bodyPr>
          <a:lstStyle/>
          <a:p>
            <a:r>
              <a:rPr lang="en-US" sz="2000" b="1" dirty="0"/>
              <a:t>Output</a:t>
            </a:r>
          </a:p>
        </p:txBody>
      </p:sp>
      <p:sp>
        <p:nvSpPr>
          <p:cNvPr id="186" name="Rectangle: Rounded Corners 185"/>
          <p:cNvSpPr/>
          <p:nvPr/>
        </p:nvSpPr>
        <p:spPr>
          <a:xfrm>
            <a:off x="6005748" y="2886041"/>
            <a:ext cx="4042927" cy="713075"/>
          </a:xfrm>
          <a:prstGeom prst="roundRect">
            <a:avLst>
              <a:gd name="adj" fmla="val 1666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lumMod val="95000"/>
                    <a:lumOff val="5000"/>
                  </a:schemeClr>
                </a:solidFill>
              </a:rPr>
              <a:t>Memory-driven conditional layer</a:t>
            </a:r>
          </a:p>
        </p:txBody>
      </p:sp>
      <p:sp>
        <p:nvSpPr>
          <p:cNvPr id="188" name="Rectangle: Rounded Corners 187"/>
          <p:cNvSpPr/>
          <p:nvPr/>
        </p:nvSpPr>
        <p:spPr>
          <a:xfrm>
            <a:off x="5952042" y="3861110"/>
            <a:ext cx="4096632" cy="68872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b="1" dirty="0"/>
          </a:p>
          <a:p>
            <a:pPr algn="ctr"/>
            <a:r>
              <a:rPr lang="en-US" sz="1800" b="1" dirty="0"/>
              <a:t>Feed Forward</a:t>
            </a:r>
          </a:p>
          <a:p>
            <a:pPr algn="ctr"/>
            <a:endParaRPr lang="en-US" dirty="0"/>
          </a:p>
        </p:txBody>
      </p:sp>
      <p:sp>
        <p:nvSpPr>
          <p:cNvPr id="190" name="Rectangle: Rounded Corners 189"/>
          <p:cNvSpPr/>
          <p:nvPr/>
        </p:nvSpPr>
        <p:spPr>
          <a:xfrm>
            <a:off x="5951705" y="4799084"/>
            <a:ext cx="4147402" cy="723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b="1" dirty="0"/>
          </a:p>
          <a:p>
            <a:pPr algn="ctr"/>
            <a:r>
              <a:rPr lang="en-US" sz="1800" b="1" dirty="0"/>
              <a:t>Memory-driven conditional layer</a:t>
            </a:r>
          </a:p>
          <a:p>
            <a:pPr algn="ctr"/>
            <a:endParaRPr lang="en-US" dirty="0"/>
          </a:p>
        </p:txBody>
      </p:sp>
      <p:sp>
        <p:nvSpPr>
          <p:cNvPr id="191" name="Rectangle: Rounded Corners 190"/>
          <p:cNvSpPr/>
          <p:nvPr/>
        </p:nvSpPr>
        <p:spPr>
          <a:xfrm>
            <a:off x="5964698" y="5708359"/>
            <a:ext cx="4147402" cy="723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b="1" dirty="0"/>
          </a:p>
          <a:p>
            <a:pPr algn="ctr"/>
            <a:r>
              <a:rPr lang="en-US" sz="1800" b="1" dirty="0"/>
              <a:t>Multi-Head Attention</a:t>
            </a:r>
            <a:endParaRPr lang="en-US" dirty="0"/>
          </a:p>
          <a:p>
            <a:pPr algn="ctr"/>
            <a:endParaRPr lang="en-US" dirty="0"/>
          </a:p>
        </p:txBody>
      </p:sp>
      <p:sp>
        <p:nvSpPr>
          <p:cNvPr id="192" name="Rectangle: Rounded Corners 191"/>
          <p:cNvSpPr/>
          <p:nvPr/>
        </p:nvSpPr>
        <p:spPr>
          <a:xfrm>
            <a:off x="5897864" y="6617635"/>
            <a:ext cx="4131449" cy="7472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b="1" dirty="0"/>
          </a:p>
          <a:p>
            <a:pPr algn="ctr"/>
            <a:r>
              <a:rPr lang="en-US" sz="1800" b="1" dirty="0"/>
              <a:t>Memory-driven conditional layer</a:t>
            </a:r>
          </a:p>
          <a:p>
            <a:pPr algn="ctr"/>
            <a:endParaRPr lang="en-US" dirty="0"/>
          </a:p>
        </p:txBody>
      </p:sp>
      <p:sp>
        <p:nvSpPr>
          <p:cNvPr id="199" name="Rectangle: Rounded Corners 198"/>
          <p:cNvSpPr/>
          <p:nvPr/>
        </p:nvSpPr>
        <p:spPr>
          <a:xfrm>
            <a:off x="5851099" y="7709916"/>
            <a:ext cx="4147402" cy="7233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b="1" dirty="0"/>
          </a:p>
          <a:p>
            <a:pPr algn="ctr"/>
            <a:r>
              <a:rPr lang="en-US" sz="1800" b="1" dirty="0"/>
              <a:t>Masked Multi-Head Attention</a:t>
            </a:r>
          </a:p>
          <a:p>
            <a:pPr algn="ctr"/>
            <a:endParaRPr lang="en-US" dirty="0"/>
          </a:p>
        </p:txBody>
      </p:sp>
      <p:sp>
        <p:nvSpPr>
          <p:cNvPr id="208" name="Rectangle: Rounded Corners 207"/>
          <p:cNvSpPr/>
          <p:nvPr/>
        </p:nvSpPr>
        <p:spPr>
          <a:xfrm>
            <a:off x="14219507" y="4925805"/>
            <a:ext cx="3886199" cy="114424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Relational Memory</a:t>
            </a:r>
            <a:endParaRPr lang="en-US" sz="1800" b="1" dirty="0"/>
          </a:p>
        </p:txBody>
      </p:sp>
      <p:cxnSp>
        <p:nvCxnSpPr>
          <p:cNvPr id="232" name="Straight Arrow Connector 231"/>
          <p:cNvCxnSpPr>
            <a:stCxn id="100" idx="0"/>
            <a:endCxn id="208" idx="2"/>
          </p:cNvCxnSpPr>
          <p:nvPr/>
        </p:nvCxnSpPr>
        <p:spPr>
          <a:xfrm flipV="1">
            <a:off x="16162607" y="6070047"/>
            <a:ext cx="0" cy="8736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4" name="Straight Arrow Connector 233"/>
          <p:cNvCxnSpPr/>
          <p:nvPr/>
        </p:nvCxnSpPr>
        <p:spPr>
          <a:xfrm flipV="1">
            <a:off x="16078200" y="3926231"/>
            <a:ext cx="0" cy="9897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12444701" y="5981700"/>
            <a:ext cx="65954" cy="31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2119318" y="4495971"/>
            <a:ext cx="554179"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H="1">
            <a:off x="14096469" y="4512434"/>
            <a:ext cx="1981731" cy="1"/>
          </a:xfrm>
          <a:prstGeom prst="line">
            <a:avLst/>
          </a:prstGeom>
        </p:spPr>
        <p:style>
          <a:lnRef idx="3">
            <a:schemeClr val="dk1"/>
          </a:lnRef>
          <a:fillRef idx="0">
            <a:schemeClr val="dk1"/>
          </a:fillRef>
          <a:effectRef idx="2">
            <a:schemeClr val="dk1"/>
          </a:effectRef>
          <a:fontRef idx="minor">
            <a:schemeClr val="tx1"/>
          </a:fontRef>
        </p:style>
      </p:cxnSp>
      <p:cxnSp>
        <p:nvCxnSpPr>
          <p:cNvPr id="3" name="Straight Arrow Connector 2"/>
          <p:cNvCxnSpPr>
            <a:stCxn id="21" idx="3"/>
          </p:cNvCxnSpPr>
          <p:nvPr/>
        </p:nvCxnSpPr>
        <p:spPr>
          <a:xfrm>
            <a:off x="9296396" y="9449691"/>
            <a:ext cx="181754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TotalTime>
  <Words>1620</Words>
  <Application>Microsoft Office PowerPoint</Application>
  <PresentationFormat>Custom</PresentationFormat>
  <Paragraphs>262</Paragraphs>
  <Slides>32</Slides>
  <Notes>2</Notes>
  <HiddenSlides>5</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Courier New</vt:lpstr>
      <vt:lpstr>Helvetica</vt:lpstr>
      <vt:lpstr>Tahoma</vt:lpstr>
      <vt:lpstr>Times New Roman</vt:lpstr>
      <vt:lpstr>Wingdings</vt:lpstr>
      <vt:lpstr>Office Theme</vt:lpstr>
      <vt:lpstr>PowerPoint Presentation</vt:lpstr>
      <vt:lpstr>Introduction</vt:lpstr>
      <vt:lpstr>Problem definition</vt:lpstr>
      <vt:lpstr>Motivation</vt:lpstr>
      <vt:lpstr>Objective</vt:lpstr>
      <vt:lpstr>PowerPoint Presentation</vt:lpstr>
      <vt:lpstr>Encoder</vt:lpstr>
      <vt:lpstr>Decoder</vt:lpstr>
      <vt:lpstr>R2Gen Architecture</vt:lpstr>
      <vt:lpstr>Dataset</vt:lpstr>
      <vt:lpstr>Preprocessing</vt:lpstr>
      <vt:lpstr>Medical Report Generation</vt:lpstr>
      <vt:lpstr>Experiments and Results (Experiment 1: R2Gen Visual Extractor)</vt:lpstr>
      <vt:lpstr>Experiments and Results cont. (Experiment 2: Comparison with Co-attention)</vt:lpstr>
      <vt:lpstr>Experiments and Results cont.</vt:lpstr>
      <vt:lpstr>Additional Features</vt:lpstr>
      <vt:lpstr>Additional Features (cont.)</vt:lpstr>
      <vt:lpstr>Additional Features (cont.)</vt:lpstr>
      <vt:lpstr>Additional Features: (Output)</vt:lpstr>
      <vt:lpstr>Software Used </vt:lpstr>
      <vt:lpstr>Demo  Our resultant website</vt:lpstr>
      <vt:lpstr>Conclusion</vt:lpstr>
      <vt:lpstr>Conclusion (cont.)</vt:lpstr>
      <vt:lpstr>Future work</vt:lpstr>
      <vt:lpstr>Time Plan</vt:lpstr>
      <vt:lpstr>References</vt:lpstr>
      <vt:lpstr>PowerPoint Presentation</vt:lpstr>
      <vt:lpstr>System as Black Box</vt:lpstr>
      <vt:lpstr>Medical Report Generation</vt:lpstr>
      <vt:lpstr>BLEU-n: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design</dc:title>
  <dc:creator>Nouran Sayed Nasr</dc:creator>
  <cp:keywords>DAFgZDrihiQ,BAFgXW13fbs</cp:keywords>
  <cp:lastModifiedBy>ندى محمد محمد حسن</cp:lastModifiedBy>
  <cp:revision>123</cp:revision>
  <dcterms:created xsi:type="dcterms:W3CDTF">2023-04-17T20:23:00Z</dcterms:created>
  <dcterms:modified xsi:type="dcterms:W3CDTF">2023-07-09T01:50:08Z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2023-04-17T05:00:00Z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2023-04-17T05:00:00Z</vt:filetime>
  </property>
  <property fmtid="{D5CDD505-2E9C-101B-9397-08002B2CF9AE}" pid="6" name="ICV">
    <vt:lpwstr>0C6923961E794FFDA86ABA8847D53B0E</vt:lpwstr>
  </property>
  <property fmtid="{D5CDD505-2E9C-101B-9397-08002B2CF9AE}" pid="7" name="KSOProductBuildVer">
    <vt:lpwstr>1033-11.2.0.11537</vt:lpwstr>
  </property>
</Properties>
</file>